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3" r:id="rId3"/>
    <p:sldId id="284" r:id="rId4"/>
    <p:sldId id="285" r:id="rId5"/>
    <p:sldId id="262" r:id="rId6"/>
    <p:sldId id="261" r:id="rId7"/>
    <p:sldId id="259" r:id="rId8"/>
    <p:sldId id="260" r:id="rId9"/>
    <p:sldId id="281" r:id="rId10"/>
    <p:sldId id="282" r:id="rId11"/>
    <p:sldId id="266" r:id="rId12"/>
    <p:sldId id="257" r:id="rId13"/>
    <p:sldId id="263" r:id="rId14"/>
    <p:sldId id="264" r:id="rId15"/>
    <p:sldId id="265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9" r:id="rId28"/>
    <p:sldId id="278" r:id="rId29"/>
    <p:sldId id="280" r:id="rId30"/>
    <p:sldId id="258" r:id="rId31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677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AE92A-A214-4908-8184-EC1941FB3FB6}" type="datetimeFigureOut">
              <a:rPr lang="ru-RU" smtClean="0"/>
              <a:pPr/>
              <a:t>21.08.2024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42C09-F503-40CC-8385-E2171F3399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7809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2541C7-42A4-45D4-B649-CAF480FEB66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125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42C09-F503-40CC-8385-E2171F3399A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9152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42C09-F503-40CC-8385-E2171F3399A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360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780606-C2BA-4827-993B-5E4EE7504B8C}" type="datetimeFigureOut">
              <a:rPr lang="ru-RU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13BFDC9-9D0B-45B2-B702-1C5FBC18E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780606-C2BA-4827-993B-5E4EE7504B8C}" type="datetimeFigureOut">
              <a:rPr lang="ru-RU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13BFDC9-9D0B-45B2-B702-1C5FBC18E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780606-C2BA-4827-993B-5E4EE7504B8C}" type="datetimeFigureOut">
              <a:rPr lang="ru-RU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13BFDC9-9D0B-45B2-B702-1C5FBC18E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780606-C2BA-4827-993B-5E4EE7504B8C}" type="datetimeFigureOut">
              <a:rPr lang="ru-RU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13BFDC9-9D0B-45B2-B702-1C5FBC18E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780606-C2BA-4827-993B-5E4EE7504B8C}" type="datetimeFigureOut">
              <a:rPr lang="ru-RU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13BFDC9-9D0B-45B2-B702-1C5FBC18E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780606-C2BA-4827-993B-5E4EE7504B8C}" type="datetimeFigureOut">
              <a:rPr lang="ru-RU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13BFDC9-9D0B-45B2-B702-1C5FBC18E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780606-C2BA-4827-993B-5E4EE7504B8C}" type="datetimeFigureOut">
              <a:rPr lang="ru-RU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13BFDC9-9D0B-45B2-B702-1C5FBC18E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780606-C2BA-4827-993B-5E4EE7504B8C}" type="datetimeFigureOut">
              <a:rPr lang="ru-RU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13BFDC9-9D0B-45B2-B702-1C5FBC18E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780606-C2BA-4827-993B-5E4EE7504B8C}" type="datetimeFigureOut">
              <a:rPr lang="ru-RU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13BFDC9-9D0B-45B2-B702-1C5FBC18E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780606-C2BA-4827-993B-5E4EE7504B8C}" type="datetimeFigureOut">
              <a:rPr lang="ru-RU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13BFDC9-9D0B-45B2-B702-1C5FBC18E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780606-C2BA-4827-993B-5E4EE7504B8C}" type="datetimeFigureOut">
              <a:rPr lang="ru-RU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13BFDC9-9D0B-45B2-B702-1C5FBC18E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print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780606-C2BA-4827-993B-5E4EE7504B8C}" type="datetimeFigureOut">
              <a:rPr lang="ru-RU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3BFDC9-9D0B-45B2-B702-1C5FBC18E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29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0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80.pn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2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 cstate="print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 bwMode="auto">
          <a:xfrm>
            <a:off x="500448" y="3669958"/>
            <a:ext cx="5993028" cy="994717"/>
          </a:xfrm>
          <a:prstGeom prst="roundRect">
            <a:avLst>
              <a:gd name="adj" fmla="val 3620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 bwMode="auto">
          <a:xfrm>
            <a:off x="993055" y="3751817"/>
            <a:ext cx="5640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YS Text"/>
              </a:rPr>
              <a:t>Достижения и перспективы НЦМУ</a:t>
            </a:r>
            <a:endParaRPr lang="ru-RU" sz="2400" dirty="0">
              <a:solidFill>
                <a:schemeClr val="bg1"/>
              </a:solidFill>
              <a:latin typeface="YS Text"/>
            </a:endParaRPr>
          </a:p>
          <a:p>
            <a:r>
              <a:rPr lang="ru-RU" sz="2400" dirty="0">
                <a:solidFill>
                  <a:schemeClr val="bg1"/>
                </a:solidFill>
                <a:latin typeface="YS Text"/>
              </a:rPr>
              <a:t>«</a:t>
            </a:r>
            <a:r>
              <a:rPr lang="ru-RU" sz="2400" dirty="0" err="1" smtClean="0">
                <a:solidFill>
                  <a:schemeClr val="bg1"/>
                </a:solidFill>
                <a:latin typeface="YS Text"/>
              </a:rPr>
              <a:t>Агротехнологии</a:t>
            </a:r>
            <a:r>
              <a:rPr lang="ru-RU" sz="2400" dirty="0" smtClean="0">
                <a:solidFill>
                  <a:schemeClr val="bg1"/>
                </a:solidFill>
                <a:latin typeface="YS Text"/>
              </a:rPr>
              <a:t> будущего</a:t>
            </a:r>
            <a:r>
              <a:rPr lang="ru-RU" sz="2400" dirty="0">
                <a:solidFill>
                  <a:schemeClr val="bg1"/>
                </a:solidFill>
                <a:latin typeface="YS Text"/>
              </a:rPr>
              <a:t>»</a:t>
            </a:r>
            <a:endParaRPr lang="ru-RU" sz="2400" b="0" i="0" dirty="0">
              <a:solidFill>
                <a:schemeClr val="bg1"/>
              </a:solidFill>
              <a:effectLst/>
              <a:latin typeface="YS Tex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041" y="6311590"/>
            <a:ext cx="2127688" cy="48772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96507" y="589609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rtl="0"/>
            <a:r>
              <a:rPr lang="ru-RU" sz="2400" kern="1200" dirty="0">
                <a:solidFill>
                  <a:prstClr val="white"/>
                </a:solidFill>
              </a:rPr>
              <a:t>Директор НЦМУ «</a:t>
            </a:r>
            <a:r>
              <a:rPr lang="ru-RU" sz="2400" kern="1200" dirty="0" err="1">
                <a:solidFill>
                  <a:prstClr val="white"/>
                </a:solidFill>
              </a:rPr>
              <a:t>Агротехнологии</a:t>
            </a:r>
            <a:r>
              <a:rPr lang="ru-RU" sz="2400" kern="1200" dirty="0">
                <a:solidFill>
                  <a:prstClr val="white"/>
                </a:solidFill>
              </a:rPr>
              <a:t> будущего»</a:t>
            </a:r>
          </a:p>
          <a:p>
            <a:pPr lvl="0" rtl="0"/>
            <a:r>
              <a:rPr lang="ru-RU" sz="2400" kern="1200" dirty="0">
                <a:solidFill>
                  <a:prstClr val="white"/>
                </a:solidFill>
              </a:rPr>
              <a:t>Скуратов Алексей Константинович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3347588" y="893762"/>
            <a:ext cx="2512878" cy="3855284"/>
          </a:xfrm>
          <a:prstGeom prst="roundRect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27012" y="3800993"/>
            <a:ext cx="1435008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cs typeface="Arial"/>
              </a:rPr>
              <a:t>1620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223852" y="898158"/>
            <a:ext cx="2573464" cy="3846492"/>
          </a:xfrm>
          <a:prstGeom prst="roundRect">
            <a:avLst/>
          </a:prstGeom>
          <a:noFill/>
          <a:ln w="381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206773" y="896815"/>
            <a:ext cx="2618881" cy="3828777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98229" y="889940"/>
            <a:ext cx="2515570" cy="3835652"/>
          </a:xfrm>
          <a:prstGeom prst="roundRect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36376" y="3794119"/>
            <a:ext cx="1987063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Arial"/>
              </a:rPr>
              <a:t>2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Arial"/>
              </a:rPr>
              <a:t>27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716070" y="2972128"/>
            <a:ext cx="18117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Количество молодых исследователей, прошедших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обучение в центре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Calibri"/>
                <a:cs typeface="Arial"/>
              </a:rPr>
              <a:t>более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84616" y="2914576"/>
            <a:ext cx="2142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Количество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ведущих ученых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606233" y="2914576"/>
            <a:ext cx="1926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Оборудование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более </a:t>
            </a:r>
          </a:p>
        </p:txBody>
      </p:sp>
      <p:sp>
        <p:nvSpPr>
          <p:cNvPr id="40" name="Oval 24">
            <a:extLst>
              <a:ext uri="{FF2B5EF4-FFF2-40B4-BE49-F238E27FC236}">
                <a16:creationId xmlns:a16="http://schemas.microsoft.com/office/drawing/2014/main" xmlns="" id="{3E1298FF-5357-7640-916D-E5687BDC3E53}"/>
              </a:ext>
            </a:extLst>
          </p:cNvPr>
          <p:cNvSpPr/>
          <p:nvPr/>
        </p:nvSpPr>
        <p:spPr>
          <a:xfrm>
            <a:off x="785784" y="1096933"/>
            <a:ext cx="1808701" cy="1808701"/>
          </a:xfrm>
          <a:prstGeom prst="ellipse">
            <a:avLst/>
          </a:prstGeom>
          <a:blipFill rotWithShape="1">
            <a:blip r:embed="rId2" cstate="print"/>
            <a:srcRect/>
            <a:stretch>
              <a:fillRect l="-25000" r="-25000"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</p:sp>
      <p:sp>
        <p:nvSpPr>
          <p:cNvPr id="41" name="Oval 25">
            <a:extLst>
              <a:ext uri="{FF2B5EF4-FFF2-40B4-BE49-F238E27FC236}">
                <a16:creationId xmlns:a16="http://schemas.microsoft.com/office/drawing/2014/main" xmlns="" id="{781B6B5A-2B2A-1247-A2D5-328D2070495A}"/>
              </a:ext>
            </a:extLst>
          </p:cNvPr>
          <p:cNvSpPr/>
          <p:nvPr/>
        </p:nvSpPr>
        <p:spPr>
          <a:xfrm>
            <a:off x="3685170" y="1096932"/>
            <a:ext cx="1808701" cy="1808701"/>
          </a:xfrm>
          <a:prstGeom prst="ellipse">
            <a:avLst/>
          </a:prstGeom>
          <a:blipFill rotWithShape="0">
            <a:blip r:embed="rId3" cstate="print"/>
            <a:stretch>
              <a:fillRect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</p:sp>
      <p:sp>
        <p:nvSpPr>
          <p:cNvPr id="42" name="Oval 26">
            <a:extLst>
              <a:ext uri="{FF2B5EF4-FFF2-40B4-BE49-F238E27FC236}">
                <a16:creationId xmlns:a16="http://schemas.microsoft.com/office/drawing/2014/main" xmlns="" id="{3C9A349C-1B6C-D241-8547-D295475E1A29}"/>
              </a:ext>
            </a:extLst>
          </p:cNvPr>
          <p:cNvSpPr/>
          <p:nvPr/>
        </p:nvSpPr>
        <p:spPr>
          <a:xfrm>
            <a:off x="6606233" y="1088176"/>
            <a:ext cx="1808701" cy="1808701"/>
          </a:xfrm>
          <a:prstGeom prst="ellipse">
            <a:avLst/>
          </a:prstGeom>
          <a:blipFill rotWithShape="0">
            <a:blip r:embed="rId4" cstate="print"/>
            <a:stretch>
              <a:fillRect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</p:sp>
      <p:sp>
        <p:nvSpPr>
          <p:cNvPr id="43" name="Oval 27">
            <a:extLst>
              <a:ext uri="{FF2B5EF4-FFF2-40B4-BE49-F238E27FC236}">
                <a16:creationId xmlns:a16="http://schemas.microsoft.com/office/drawing/2014/main" xmlns="" id="{F9F4CFAF-B1CA-0741-960F-E07880F4BD87}"/>
              </a:ext>
            </a:extLst>
          </p:cNvPr>
          <p:cNvSpPr/>
          <p:nvPr/>
        </p:nvSpPr>
        <p:spPr>
          <a:xfrm>
            <a:off x="9611862" y="1093004"/>
            <a:ext cx="1808701" cy="1808701"/>
          </a:xfrm>
          <a:prstGeom prst="ellipse">
            <a:avLst/>
          </a:prstGeom>
          <a:blipFill rotWithShape="0">
            <a:blip r:embed="rId5" cstate="print"/>
            <a:stretch>
              <a:fillRect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</p:sp>
      <p:sp>
        <p:nvSpPr>
          <p:cNvPr id="44" name="Прямоугольник 22">
            <a:extLst>
              <a:ext uri="{FF2B5EF4-FFF2-40B4-BE49-F238E27FC236}">
                <a16:creationId xmlns:a16="http://schemas.microsoft.com/office/drawing/2014/main" xmlns="" id="{8C56420F-8126-F44F-89F1-C1EBC106BAAF}"/>
              </a:ext>
            </a:extLst>
          </p:cNvPr>
          <p:cNvSpPr/>
          <p:nvPr/>
        </p:nvSpPr>
        <p:spPr>
          <a:xfrm>
            <a:off x="6711957" y="4366165"/>
            <a:ext cx="1926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cs typeface="Arial"/>
              </a:rPr>
              <a:t>млн. руб.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9642389" y="2932489"/>
            <a:ext cx="18117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Внебюджетные средства на исследования и разработки центра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Calibri"/>
                <a:cs typeface="Arial"/>
              </a:rPr>
              <a:t>более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111029" y="4815541"/>
            <a:ext cx="1871312" cy="1730724"/>
          </a:xfrm>
          <a:prstGeom prst="roundRect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5038327" y="4816902"/>
            <a:ext cx="1951523" cy="1730724"/>
          </a:xfrm>
          <a:prstGeom prst="roundRect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8128447" y="4819898"/>
            <a:ext cx="1928574" cy="1730724"/>
          </a:xfrm>
          <a:prstGeom prst="roundRect">
            <a:avLst/>
          </a:prstGeom>
          <a:noFill/>
          <a:ln w="381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594727" y="5228491"/>
            <a:ext cx="704039" cy="707886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Arial"/>
              </a:rPr>
              <a:t>42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491791" y="5255397"/>
            <a:ext cx="704039" cy="707886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cs typeface="Arial"/>
              </a:rPr>
              <a:t>7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cs typeface="Arial"/>
              </a:rPr>
              <a:t>7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53" name="Graphic 5">
            <a:extLst>
              <a:ext uri="{FF2B5EF4-FFF2-40B4-BE49-F238E27FC236}">
                <a16:creationId xmlns:a16="http://schemas.microsoft.com/office/drawing/2014/main" xmlns="" id="{5AF5B90E-D5A5-B740-B079-7F79103EB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7411" y="4892829"/>
            <a:ext cx="653752" cy="653752"/>
          </a:xfrm>
          <a:prstGeom prst="rect">
            <a:avLst/>
          </a:prstGeom>
        </p:spPr>
      </p:pic>
      <p:pic>
        <p:nvPicPr>
          <p:cNvPr id="54" name="Graphic 5">
            <a:extLst>
              <a:ext uri="{FF2B5EF4-FFF2-40B4-BE49-F238E27FC236}">
                <a16:creationId xmlns:a16="http://schemas.microsoft.com/office/drawing/2014/main" xmlns="" id="{5AF5B90E-D5A5-B740-B079-7F79103EB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87212" y="4892829"/>
            <a:ext cx="653752" cy="653752"/>
          </a:xfrm>
          <a:prstGeom prst="rect">
            <a:avLst/>
          </a:prstGeom>
        </p:spPr>
      </p:pic>
      <p:pic>
        <p:nvPicPr>
          <p:cNvPr id="55" name="Graphic 5">
            <a:extLst>
              <a:ext uri="{FF2B5EF4-FFF2-40B4-BE49-F238E27FC236}">
                <a16:creationId xmlns:a16="http://schemas.microsoft.com/office/drawing/2014/main" xmlns="" id="{5AF5B90E-D5A5-B740-B079-7F79103EB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65858" y="4892829"/>
            <a:ext cx="653752" cy="653752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8440" y="5609340"/>
            <a:ext cx="6096000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иностранных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аспиранта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5102799" y="5615323"/>
            <a:ext cx="1872317" cy="900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аспирантов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из других субъектов РФ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8245265" y="5713524"/>
            <a:ext cx="18117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РИД переданных по лицензионным договорам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34078" y="3794119"/>
            <a:ext cx="11224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cs typeface="Arial"/>
              </a:rPr>
              <a:t>324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821720" y="3794119"/>
            <a:ext cx="15937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cs typeface="Arial"/>
              </a:rPr>
              <a:t>293,1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2058" y="4366165"/>
            <a:ext cx="1233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8C21E"/>
                </a:solidFill>
                <a:effectLst/>
                <a:uLnTx/>
                <a:uFillTx/>
                <a:latin typeface="Calibri"/>
                <a:cs typeface="Arial"/>
              </a:rPr>
              <a:t>млн.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96430" y="5300941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cs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xmlns="" val="273115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392" y="810784"/>
            <a:ext cx="2390915" cy="21854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535" y="2890798"/>
            <a:ext cx="2384819" cy="20710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439" y="4838764"/>
            <a:ext cx="2387868" cy="18508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3599" y="810784"/>
            <a:ext cx="6382035" cy="915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5501" y="882400"/>
            <a:ext cx="2247900" cy="32490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21318" y="4037657"/>
            <a:ext cx="3542083" cy="26519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64307" y="1570422"/>
            <a:ext cx="6834208" cy="457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80814" y="1560541"/>
            <a:ext cx="6895174" cy="28714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29899" y="4237295"/>
            <a:ext cx="2962913" cy="4999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68849" y="3044451"/>
            <a:ext cx="7530754" cy="4774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98266" y="4561650"/>
            <a:ext cx="408467" cy="3292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98264" y="5128679"/>
            <a:ext cx="408467" cy="3292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98265" y="5695709"/>
            <a:ext cx="408467" cy="3292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98265" y="6113336"/>
            <a:ext cx="408467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4725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750" y="740753"/>
            <a:ext cx="8144962" cy="646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750" y="1215329"/>
            <a:ext cx="10193395" cy="487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2191" y="1386985"/>
            <a:ext cx="7425572" cy="15972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7951" y="2868492"/>
            <a:ext cx="6187976" cy="646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7951" y="3346116"/>
            <a:ext cx="5651482" cy="426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6995" y="3402605"/>
            <a:ext cx="5243910" cy="31872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7763" y="1247862"/>
            <a:ext cx="3999323" cy="39871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11950" y="5026919"/>
            <a:ext cx="5077473" cy="1708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9340" y="758338"/>
            <a:ext cx="6194073" cy="646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340" y="1241706"/>
            <a:ext cx="10193395" cy="487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340" y="1290478"/>
            <a:ext cx="5322269" cy="17618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40" y="2957552"/>
            <a:ext cx="5163760" cy="536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3726" y="3399222"/>
            <a:ext cx="5114987" cy="243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3727" y="3399223"/>
            <a:ext cx="4713882" cy="33567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08888" y="2848196"/>
            <a:ext cx="5322269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7327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666" y="835384"/>
            <a:ext cx="3325427" cy="44855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666" y="5320960"/>
            <a:ext cx="1171311" cy="13207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97977" y="5320960"/>
            <a:ext cx="1076406" cy="1320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4384" y="5320960"/>
            <a:ext cx="1077709" cy="1320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00167" y="730004"/>
            <a:ext cx="8135341" cy="6493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52093" y="1273931"/>
            <a:ext cx="7983415" cy="53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976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066" y="838292"/>
            <a:ext cx="4986960" cy="5425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235066" y="1335164"/>
            <a:ext cx="11778493" cy="457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3038" y="1528586"/>
            <a:ext cx="10912786" cy="50845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3038" y="4219894"/>
            <a:ext cx="2820120" cy="2540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02723" y="4177804"/>
            <a:ext cx="2523392" cy="251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8232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376" y="775093"/>
            <a:ext cx="11723624" cy="8413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292" y="1616414"/>
            <a:ext cx="10363747" cy="38954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8022" y="5819779"/>
            <a:ext cx="6491293" cy="6370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019" y="4940346"/>
            <a:ext cx="6586020" cy="9754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78682" y="6072569"/>
            <a:ext cx="9288711" cy="80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872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329" y="806843"/>
            <a:ext cx="8736086" cy="1249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30292" y="1146640"/>
            <a:ext cx="2310584" cy="5285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669" y="3589097"/>
            <a:ext cx="3353193" cy="30356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3548" y="1983939"/>
            <a:ext cx="2322777" cy="4938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4276" y="2275734"/>
            <a:ext cx="8327093" cy="1379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47807" y="3534409"/>
            <a:ext cx="2959863" cy="305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149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752" y="1189723"/>
            <a:ext cx="11778493" cy="365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7979" y="1189723"/>
            <a:ext cx="9973920" cy="11522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1747" y="2132943"/>
            <a:ext cx="9274675" cy="454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699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067" y="757508"/>
            <a:ext cx="7651143" cy="8413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614" y="1485195"/>
            <a:ext cx="11778493" cy="365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4228" y="1521774"/>
            <a:ext cx="2910490" cy="1948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6255" y="3350011"/>
            <a:ext cx="3367181" cy="33781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8808" y="1551535"/>
            <a:ext cx="2228753" cy="5064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48698" y="1551535"/>
            <a:ext cx="4663844" cy="17984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59923" y="3350011"/>
            <a:ext cx="4552619" cy="335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696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36318" y="1306899"/>
            <a:ext cx="3324701" cy="533319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6DF0F8BE-10BC-4A8E-BDE4-3A581BC52FCF}"/>
              </a:ext>
            </a:extLst>
          </p:cNvPr>
          <p:cNvSpPr txBox="1">
            <a:spLocks/>
          </p:cNvSpPr>
          <p:nvPr/>
        </p:nvSpPr>
        <p:spPr>
          <a:xfrm>
            <a:off x="417330" y="521907"/>
            <a:ext cx="7999664" cy="1036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СТРУКТУРА ЦЕНТРА  - УЧАСТНИКИ КОНСОРЦИУМА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Arial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8747455" y="1682618"/>
            <a:ext cx="3172511" cy="4381690"/>
            <a:chOff x="8310383" y="1150312"/>
            <a:chExt cx="2797671" cy="438169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3073FA3-4BE8-4293-AA14-8CD9A442D56F}"/>
                </a:ext>
              </a:extLst>
            </p:cNvPr>
            <p:cNvSpPr txBox="1"/>
            <p:nvPr/>
          </p:nvSpPr>
          <p:spPr>
            <a:xfrm>
              <a:off x="8310383" y="1150312"/>
              <a:ext cx="27976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Создан в рамках приоритетов </a:t>
              </a: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/>
              </a:r>
              <a:b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</a:b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Стратегии научно-технологического развития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Российской Федерации</a:t>
              </a: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FC1C943-71D1-4866-B841-407746B4DD58}"/>
                </a:ext>
              </a:extLst>
            </p:cNvPr>
            <p:cNvSpPr txBox="1"/>
            <p:nvPr/>
          </p:nvSpPr>
          <p:spPr>
            <a:xfrm>
              <a:off x="8381491" y="2794388"/>
              <a:ext cx="26554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/>
                  <a:cs typeface="Arial"/>
                </a:rPr>
                <a:t>20 · Г </a:t>
              </a: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/>
              </a:r>
              <a:b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</a:b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Переход к высокопродуктивному </a:t>
              </a:r>
              <a:b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</a:b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и экологически чистому </a:t>
              </a:r>
              <a:r>
                <a:rPr kumimoji="0" lang="ru-RU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агро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- </a:t>
              </a:r>
              <a:b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</a:b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и </a:t>
              </a:r>
              <a:r>
                <a:rPr kumimoji="0" lang="ru-RU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аквахозяйству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DD2A83D-FA77-4D0A-A2D1-72DF93AF3152}"/>
                </a:ext>
              </a:extLst>
            </p:cNvPr>
            <p:cNvSpPr txBox="1"/>
            <p:nvPr/>
          </p:nvSpPr>
          <p:spPr>
            <a:xfrm>
              <a:off x="8379141" y="4300896"/>
              <a:ext cx="2657806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/>
                  <a:cs typeface="Arial"/>
                </a:rPr>
                <a:t>20 ·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/>
                  <a:cs typeface="Arial"/>
                </a:rPr>
                <a:t>A </a:t>
              </a: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/>
              </a:r>
              <a:b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</a:b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Переход к передовым цифровым, интеллектуальным производственным технологиям, роботизированным системам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61419" y="2061731"/>
            <a:ext cx="4200797" cy="46050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72000" tIns="36000" rIns="72000" bIns="36000" numCol="1" spcCol="1270" anchor="t" anchorCtr="0">
            <a:spAutoFit/>
          </a:bodyPr>
          <a:lstStyle/>
          <a:p>
            <a:pPr marL="0" marR="0" lvl="0" indent="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Российский государственный аграрный университет - МСХА  имени  К.А. Тимирязева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116" y="4322890"/>
            <a:ext cx="2187860" cy="40510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72000" tIns="36000" rIns="72000" bIns="36000" numCol="1" spcCol="1270" anchor="t" anchorCtr="0">
            <a:sp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ФИЦ «Фундаментальные основы биотехнологии»  РАН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36972" y="4322890"/>
            <a:ext cx="2760380" cy="57130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72000" tIns="36000" rIns="72000" bIns="36000" numCol="1" spcCol="1270" anchor="t" anchorCtr="0">
            <a:sp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Всероссийский научно-исследовательский институт сельскохозяйственной микробиологии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23214" y="4322890"/>
            <a:ext cx="1973116" cy="40510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72000" tIns="36000" rIns="72000" bIns="36000" numCol="1" spcCol="1270" anchor="t" anchorCtr="0">
            <a:sp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ФИЦ «Почвенный институт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/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имени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В.В. Докучаева» РАН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9586" y="6059249"/>
            <a:ext cx="1617265" cy="40510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72000" tIns="36000" rIns="72000" bIns="36000" numCol="1" spcCol="1270" anchor="t" anchorCtr="0">
            <a:sp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ФИЦ «Информатика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/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и управление» РАН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87011" y="6059249"/>
            <a:ext cx="2660303" cy="40510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72000" tIns="36000" rIns="72000" bIns="36000" numCol="1" spcCol="1270" anchor="t" anchorCtr="0">
            <a:sp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Санкт-Петербургский государственный университет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05305" y="6059249"/>
            <a:ext cx="2608935" cy="57130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72000" tIns="36000" rIns="72000" bIns="36000" numCol="1" spcCol="1270" anchor="t" anchorCtr="0">
            <a:sp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Всероссийский институт генетических ресурсов растений имени Н.И. Вавилова»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50493" y="3267646"/>
            <a:ext cx="1113376" cy="10553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0217" y="5070442"/>
            <a:ext cx="1016002" cy="936000"/>
          </a:xfrm>
          <a:prstGeom prst="rect">
            <a:avLst/>
          </a:prstGeom>
        </p:spPr>
      </p:pic>
      <p:pic>
        <p:nvPicPr>
          <p:cNvPr id="18" name="Picture 2" descr="https://media.pravoslavie.ru/319804.b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949162" y="5070442"/>
            <a:ext cx="936000" cy="93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27894" y="3326694"/>
            <a:ext cx="978536" cy="936000"/>
          </a:xfrm>
          <a:prstGeom prst="rect">
            <a:avLst/>
          </a:prstGeom>
        </p:spPr>
      </p:pic>
      <p:pic>
        <p:nvPicPr>
          <p:cNvPr id="20" name="Picture 4" descr="https://fbras.ru/wp-content/uploads/2016/05/fits-1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194432" y="3326694"/>
            <a:ext cx="851787" cy="9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infolist-msk.ru/wp-content/uploads/2017/06/timirag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30217" y="1682618"/>
            <a:ext cx="1171658" cy="117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barley-malt.ru/wp-content/uploads/2015/03/vir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41772" y="5070442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 flipV="1">
            <a:off x="228600" y="1252198"/>
            <a:ext cx="11762520" cy="45719"/>
          </a:xfrm>
          <a:prstGeom prst="rect">
            <a:avLst/>
          </a:prstGeom>
          <a:gradFill>
            <a:gsLst>
              <a:gs pos="0">
                <a:srgbClr val="4472C4"/>
              </a:gs>
              <a:gs pos="76555">
                <a:srgbClr val="FFC000"/>
              </a:gs>
              <a:gs pos="54000">
                <a:srgbClr val="A5A5A5"/>
              </a:gs>
              <a:gs pos="28000">
                <a:srgbClr val="ED7D31"/>
              </a:gs>
              <a:gs pos="100000">
                <a:srgbClr val="5B9BD5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32004" y="842618"/>
            <a:ext cx="1728652" cy="3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40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391" y="660440"/>
            <a:ext cx="12101609" cy="8596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391" y="1301435"/>
            <a:ext cx="5656798" cy="40024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378" y="5232319"/>
            <a:ext cx="4965186" cy="1425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06564" y="1210253"/>
            <a:ext cx="6785436" cy="1414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38750" y="2501995"/>
            <a:ext cx="6321236" cy="2606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6401" y="5194063"/>
            <a:ext cx="6473586" cy="14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624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8025"/>
            <a:ext cx="11869941" cy="859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396" y="1262259"/>
            <a:ext cx="7657240" cy="1871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583" y="2988600"/>
            <a:ext cx="3468925" cy="1865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513" y="4744366"/>
            <a:ext cx="1963082" cy="1853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78403" y="1302045"/>
            <a:ext cx="4162771" cy="12261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40213" y="2793929"/>
            <a:ext cx="3133616" cy="34506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73829" y="2793929"/>
            <a:ext cx="1194920" cy="18777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25123" y="4671660"/>
            <a:ext cx="1243625" cy="15729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41447" y="2810729"/>
            <a:ext cx="2103302" cy="29141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517447" y="2891300"/>
            <a:ext cx="1423727" cy="13377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517447" y="4294634"/>
            <a:ext cx="1412848" cy="13676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348708" y="6164007"/>
            <a:ext cx="3564369" cy="5780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199223" y="5662245"/>
            <a:ext cx="3811069" cy="7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158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235" y="827847"/>
            <a:ext cx="8053514" cy="8413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235" y="1632589"/>
            <a:ext cx="11778493" cy="365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868" y="1669168"/>
            <a:ext cx="11193226" cy="21398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8631" y="3681496"/>
            <a:ext cx="3834431" cy="28939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63122" y="3417393"/>
            <a:ext cx="3639627" cy="27312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57767" y="4110205"/>
            <a:ext cx="3677327" cy="24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04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731" y="739924"/>
            <a:ext cx="7376799" cy="8413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731" y="1476402"/>
            <a:ext cx="11778493" cy="365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6636" y="1581244"/>
            <a:ext cx="6746002" cy="5056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88578" y="1662451"/>
            <a:ext cx="4290646" cy="32150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88578" y="4730262"/>
            <a:ext cx="3926059" cy="190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17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0068" y="767130"/>
            <a:ext cx="10449450" cy="6462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7153" y="1296650"/>
            <a:ext cx="10471639" cy="52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859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603" y="848376"/>
            <a:ext cx="7657240" cy="5364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300" y="1348291"/>
            <a:ext cx="11778493" cy="365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8300" y="1525547"/>
            <a:ext cx="3627434" cy="2670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2899" y="4195826"/>
            <a:ext cx="3441755" cy="2375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0644" y="1384870"/>
            <a:ext cx="6814911" cy="528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1306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125" y="829257"/>
            <a:ext cx="5455836" cy="6792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748" y="1416472"/>
            <a:ext cx="10566043" cy="525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99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970" y="830792"/>
            <a:ext cx="9620322" cy="5364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970" y="1367286"/>
            <a:ext cx="11778493" cy="365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9713" y="1403865"/>
            <a:ext cx="10684925" cy="527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572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824" y="815653"/>
            <a:ext cx="8974090" cy="8474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4337" y="1591675"/>
            <a:ext cx="11778493" cy="36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7873" y="1697887"/>
            <a:ext cx="10771420" cy="476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145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897" y="572041"/>
            <a:ext cx="7029297" cy="10364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30834" y="827763"/>
            <a:ext cx="725487" cy="7071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63025" y="951847"/>
            <a:ext cx="1898860" cy="516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5159" y="1608450"/>
            <a:ext cx="11468341" cy="50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535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Заголовок 1">
            <a:extLst>
              <a:ext uri="{FF2B5EF4-FFF2-40B4-BE49-F238E27FC236}">
                <a16:creationId xmlns:a16="http://schemas.microsoft.com/office/drawing/2014/main" xmlns="" id="{5F8010B2-284C-3B4E-8273-E7A143608076}"/>
              </a:ext>
            </a:extLst>
          </p:cNvPr>
          <p:cNvSpPr txBox="1">
            <a:spLocks/>
          </p:cNvSpPr>
          <p:nvPr/>
        </p:nvSpPr>
        <p:spPr>
          <a:xfrm>
            <a:off x="434731" y="576809"/>
            <a:ext cx="10856605" cy="1016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ЦЕЛИ ПРОГРАММЫ</a:t>
            </a:r>
          </a:p>
        </p:txBody>
      </p:sp>
      <p:sp>
        <p:nvSpPr>
          <p:cNvPr id="45" name="Прямоугольник 34">
            <a:extLst>
              <a:ext uri="{FF2B5EF4-FFF2-40B4-BE49-F238E27FC236}">
                <a16:creationId xmlns:a16="http://schemas.microsoft.com/office/drawing/2014/main" xmlns="" id="{02130DAD-BCFF-7844-A064-2AC9FF77513C}"/>
              </a:ext>
            </a:extLst>
          </p:cNvPr>
          <p:cNvSpPr/>
          <p:nvPr/>
        </p:nvSpPr>
        <p:spPr>
          <a:xfrm>
            <a:off x="228600" y="1344968"/>
            <a:ext cx="11728938" cy="45720"/>
          </a:xfrm>
          <a:prstGeom prst="rect">
            <a:avLst/>
          </a:prstGeom>
          <a:gradFill>
            <a:gsLst>
              <a:gs pos="0">
                <a:srgbClr val="4472C4"/>
              </a:gs>
              <a:gs pos="76555">
                <a:srgbClr val="FFC000"/>
              </a:gs>
              <a:gs pos="54000">
                <a:srgbClr val="A5A5A5"/>
              </a:gs>
              <a:gs pos="28000">
                <a:srgbClr val="ED7D31"/>
              </a:gs>
              <a:gs pos="100000">
                <a:srgbClr val="5B9BD5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FD7C327-2BA3-A44B-80D2-175B856DB35F}"/>
              </a:ext>
            </a:extLst>
          </p:cNvPr>
          <p:cNvSpPr txBox="1"/>
          <p:nvPr/>
        </p:nvSpPr>
        <p:spPr>
          <a:xfrm>
            <a:off x="725513" y="3501959"/>
            <a:ext cx="3194978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Формирование центра компетенций международного уровня в области </a:t>
            </a:r>
            <a:r>
              <a:rPr kumimoji="0" lang="ru-RU" sz="1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агротехнологий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на основе объединения ведущих отечественных научно-образовательных и научно-исследовательских организаций в области сельского хозяйства, биотехнологий и цифровых технологий и создание предпосылок для обеспечения лидирующих позиций российской аграрной науки на мировой арене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9" name="Скругленный прямоугольник 14">
            <a:extLst>
              <a:ext uri="{FF2B5EF4-FFF2-40B4-BE49-F238E27FC236}">
                <a16:creationId xmlns:a16="http://schemas.microsoft.com/office/drawing/2014/main" xmlns="" id="{2A46010A-31F2-994C-A6B9-C041CBA26304}"/>
              </a:ext>
            </a:extLst>
          </p:cNvPr>
          <p:cNvSpPr/>
          <p:nvPr/>
        </p:nvSpPr>
        <p:spPr>
          <a:xfrm>
            <a:off x="587376" y="1683523"/>
            <a:ext cx="3503587" cy="4726802"/>
          </a:xfrm>
          <a:prstGeom prst="roundRect">
            <a:avLst>
              <a:gd name="adj" fmla="val 6816"/>
            </a:avLst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xmlns="" id="{BBACA7BB-9558-5045-9AF3-3AD1F8B013BC}"/>
              </a:ext>
            </a:extLst>
          </p:cNvPr>
          <p:cNvSpPr/>
          <p:nvPr/>
        </p:nvSpPr>
        <p:spPr>
          <a:xfrm>
            <a:off x="4344206" y="1683523"/>
            <a:ext cx="3503587" cy="4726802"/>
          </a:xfrm>
          <a:prstGeom prst="roundRect">
            <a:avLst>
              <a:gd name="adj" fmla="val 6816"/>
            </a:avLst>
          </a:prstGeom>
          <a:noFill/>
          <a:ln w="25400" cap="flat" cmpd="sng" algn="ctr">
            <a:solidFill>
              <a:srgbClr val="E57C3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1" name="Скругленный прямоугольник 14">
            <a:extLst>
              <a:ext uri="{FF2B5EF4-FFF2-40B4-BE49-F238E27FC236}">
                <a16:creationId xmlns:a16="http://schemas.microsoft.com/office/drawing/2014/main" xmlns="" id="{22D4B6DE-3CC4-DD41-8FBE-EFDFDE467BF6}"/>
              </a:ext>
            </a:extLst>
          </p:cNvPr>
          <p:cNvSpPr/>
          <p:nvPr/>
        </p:nvSpPr>
        <p:spPr>
          <a:xfrm>
            <a:off x="8101037" y="1668257"/>
            <a:ext cx="3503587" cy="4726802"/>
          </a:xfrm>
          <a:prstGeom prst="roundRect">
            <a:avLst>
              <a:gd name="adj" fmla="val 6816"/>
            </a:avLst>
          </a:prstGeom>
          <a:noFill/>
          <a:ln w="254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2" name="Oval 17">
            <a:extLst>
              <a:ext uri="{FF2B5EF4-FFF2-40B4-BE49-F238E27FC236}">
                <a16:creationId xmlns:a16="http://schemas.microsoft.com/office/drawing/2014/main" xmlns="" id="{548E76E1-1939-824C-AA39-BECC1A1F8662}"/>
              </a:ext>
            </a:extLst>
          </p:cNvPr>
          <p:cNvSpPr/>
          <p:nvPr/>
        </p:nvSpPr>
        <p:spPr>
          <a:xfrm>
            <a:off x="1612356" y="1938629"/>
            <a:ext cx="1421291" cy="1421291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39000" r="-39000"/>
            </a:stretch>
          </a:blipFill>
          <a:ln w="12700" cap="flat" cmpd="sng" algn="ctr">
            <a:solidFill>
              <a:srgbClr val="4472C4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07C46F6-6706-0646-8528-D6EA4BDC989B}"/>
              </a:ext>
            </a:extLst>
          </p:cNvPr>
          <p:cNvSpPr txBox="1"/>
          <p:nvPr/>
        </p:nvSpPr>
        <p:spPr>
          <a:xfrm>
            <a:off x="4448432" y="3501959"/>
            <a:ext cx="31633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Реализация комплексной программы фундаментальных и поисковых исследований, которые будут направлены на решение глобальных задач в области сельского хозяйства и </a:t>
            </a:r>
            <a:r>
              <a:rPr kumimoji="0" lang="ru-RU" sz="1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агротехнологий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, что позволит создать научно-технологический задел для развития новых, высокоэффективных, инновационных товаров, продуктов и услуг</a:t>
            </a:r>
          </a:p>
        </p:txBody>
      </p:sp>
      <p:sp>
        <p:nvSpPr>
          <p:cNvPr id="64" name="Oval 20">
            <a:extLst>
              <a:ext uri="{FF2B5EF4-FFF2-40B4-BE49-F238E27FC236}">
                <a16:creationId xmlns:a16="http://schemas.microsoft.com/office/drawing/2014/main" xmlns="" id="{9C5D3006-11E0-7641-89B2-0B1F2878BD98}"/>
              </a:ext>
            </a:extLst>
          </p:cNvPr>
          <p:cNvSpPr/>
          <p:nvPr/>
        </p:nvSpPr>
        <p:spPr>
          <a:xfrm>
            <a:off x="5388246" y="1938629"/>
            <a:ext cx="1412437" cy="1412437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14000" r="-14000"/>
            </a:stretch>
          </a:blipFill>
          <a:ln w="12700" cap="flat" cmpd="sng" algn="ctr">
            <a:solidFill>
              <a:srgbClr val="4472C4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</p:sp>
      <p:sp>
        <p:nvSpPr>
          <p:cNvPr id="65" name="Oval 21">
            <a:extLst>
              <a:ext uri="{FF2B5EF4-FFF2-40B4-BE49-F238E27FC236}">
                <a16:creationId xmlns:a16="http://schemas.microsoft.com/office/drawing/2014/main" xmlns="" id="{8473443E-D302-404B-BCEA-1213FC4147EB}"/>
              </a:ext>
            </a:extLst>
          </p:cNvPr>
          <p:cNvSpPr/>
          <p:nvPr/>
        </p:nvSpPr>
        <p:spPr>
          <a:xfrm>
            <a:off x="9167207" y="1939586"/>
            <a:ext cx="1412437" cy="1412437"/>
          </a:xfrm>
          <a:prstGeom prst="ellipse">
            <a:avLst/>
          </a:prstGeom>
          <a:blipFill rotWithShape="0">
            <a:blip r:embed="rId5" cstate="print"/>
            <a:stretch>
              <a:fillRect/>
            </a:stretch>
          </a:blipFill>
          <a:ln w="12700" cap="flat" cmpd="sng" algn="ctr">
            <a:solidFill>
              <a:srgbClr val="4472C4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34AE03A0-0611-4640-8736-33F7989BD576}"/>
              </a:ext>
            </a:extLst>
          </p:cNvPr>
          <p:cNvSpPr txBox="1"/>
          <p:nvPr/>
        </p:nvSpPr>
        <p:spPr>
          <a:xfrm>
            <a:off x="8271165" y="3501959"/>
            <a:ext cx="31633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Ускорение трансляции достижений фундаментальной науки в практику сельскохозяйственного производства, пищевой и кормовой промышленности, преодоление </a:t>
            </a:r>
            <a:r>
              <a:rPr kumimoji="0" lang="ru-RU" sz="1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импортозависимости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по ряду критических для отечественного сельского хозяйства направлений, способствование продвижению российских технологий на международные рынки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v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5765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 cstate="print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753" y="1775340"/>
            <a:ext cx="11778493" cy="365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8007" y="1889660"/>
            <a:ext cx="10231316" cy="4968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FA1F5A-E6AE-4440-97A3-B2FF62004132}"/>
              </a:ext>
            </a:extLst>
          </p:cNvPr>
          <p:cNvSpPr txBox="1">
            <a:spLocks/>
          </p:cNvSpPr>
          <p:nvPr/>
        </p:nvSpPr>
        <p:spPr>
          <a:xfrm>
            <a:off x="457545" y="555354"/>
            <a:ext cx="10856605" cy="1016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ЗАДАЧИ ПРОГРАММЫ СОЗДАНИЯ И РАЗВИТИЯ ЦЕНТРА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Arial"/>
            </a:endParaRPr>
          </a:p>
        </p:txBody>
      </p:sp>
      <p:grpSp>
        <p:nvGrpSpPr>
          <p:cNvPr id="4" name="Группа 32"/>
          <p:cNvGrpSpPr/>
          <p:nvPr/>
        </p:nvGrpSpPr>
        <p:grpSpPr>
          <a:xfrm>
            <a:off x="517178" y="1504171"/>
            <a:ext cx="11100147" cy="940762"/>
            <a:chOff x="504478" y="1307248"/>
            <a:chExt cx="11100147" cy="82800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725051" y="1307248"/>
              <a:ext cx="10879574" cy="828000"/>
            </a:xfrm>
            <a:prstGeom prst="roundRect">
              <a:avLst/>
            </a:prstGeom>
            <a:noFill/>
            <a:ln w="254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04478" y="1413472"/>
              <a:ext cx="470000" cy="61555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t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/>
                  <a:cs typeface="Arial"/>
                </a:rPr>
                <a:t>1</a:t>
              </a:r>
            </a:p>
          </p:txBody>
        </p:sp>
      </p:grpSp>
      <p:grpSp>
        <p:nvGrpSpPr>
          <p:cNvPr id="7" name="Группа 31"/>
          <p:cNvGrpSpPr/>
          <p:nvPr/>
        </p:nvGrpSpPr>
        <p:grpSpPr>
          <a:xfrm>
            <a:off x="517178" y="2611843"/>
            <a:ext cx="11091909" cy="972000"/>
            <a:chOff x="504478" y="2350394"/>
            <a:chExt cx="11091909" cy="97200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716813" y="2350394"/>
              <a:ext cx="10879574" cy="972000"/>
            </a:xfrm>
            <a:prstGeom prst="roundRect">
              <a:avLst/>
            </a:prstGeom>
            <a:noFill/>
            <a:ln w="254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04478" y="2528618"/>
              <a:ext cx="450371" cy="61555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lIns="72000" t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/>
                  <a:cs typeface="Arial"/>
                </a:rPr>
                <a:t>2</a:t>
              </a:r>
            </a:p>
          </p:txBody>
        </p:sp>
      </p:grpSp>
      <p:grpSp>
        <p:nvGrpSpPr>
          <p:cNvPr id="10" name="Группа 30"/>
          <p:cNvGrpSpPr/>
          <p:nvPr/>
        </p:nvGrpSpPr>
        <p:grpSpPr>
          <a:xfrm>
            <a:off x="457545" y="3750753"/>
            <a:ext cx="11137556" cy="933224"/>
            <a:chOff x="504478" y="3446349"/>
            <a:chExt cx="11100147" cy="82800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725051" y="3446349"/>
              <a:ext cx="10879574" cy="828000"/>
            </a:xfrm>
            <a:prstGeom prst="roundRect">
              <a:avLst/>
            </a:prstGeom>
            <a:noFill/>
            <a:ln w="254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04478" y="3552573"/>
              <a:ext cx="470000" cy="61555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t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/>
                  <a:cs typeface="Arial"/>
                </a:rPr>
                <a:t>3</a:t>
              </a:r>
            </a:p>
          </p:txBody>
        </p:sp>
      </p:grpSp>
      <p:grpSp>
        <p:nvGrpSpPr>
          <p:cNvPr id="13" name="Группа 29"/>
          <p:cNvGrpSpPr/>
          <p:nvPr/>
        </p:nvGrpSpPr>
        <p:grpSpPr>
          <a:xfrm>
            <a:off x="517178" y="4745664"/>
            <a:ext cx="11100147" cy="828000"/>
            <a:chOff x="504478" y="4387254"/>
            <a:chExt cx="11100147" cy="82800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725051" y="4387254"/>
              <a:ext cx="10879574" cy="828000"/>
            </a:xfrm>
            <a:prstGeom prst="roundRect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504478" y="4493478"/>
              <a:ext cx="470000" cy="61555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t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cs typeface="Arial"/>
                </a:rPr>
                <a:t>4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041101" y="4492477"/>
              <a:ext cx="10260349" cy="630662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ts val="195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Интенсификация научного обмена, включая организацию и проведение конференций, стажировки сотрудников, популяризацию науки, работу с молодежью</a:t>
              </a:r>
            </a:p>
          </p:txBody>
        </p:sp>
      </p:grpSp>
      <p:grpSp>
        <p:nvGrpSpPr>
          <p:cNvPr id="17" name="Группа 28"/>
          <p:cNvGrpSpPr/>
          <p:nvPr/>
        </p:nvGrpSpPr>
        <p:grpSpPr>
          <a:xfrm>
            <a:off x="517178" y="5740575"/>
            <a:ext cx="11100147" cy="828000"/>
            <a:chOff x="504478" y="5430890"/>
            <a:chExt cx="11100147" cy="82800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725051" y="5430890"/>
              <a:ext cx="10879574" cy="828000"/>
            </a:xfrm>
            <a:prstGeom prst="roundRect">
              <a:avLst/>
            </a:prstGeom>
            <a:noFill/>
            <a:ln w="254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04478" y="5537114"/>
              <a:ext cx="470000" cy="61555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t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cs typeface="Arial"/>
                </a:rPr>
                <a:t>5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999090" y="5527652"/>
              <a:ext cx="10433543" cy="605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ts val="1950"/>
                </a:lnSpc>
                <a:spcBef>
                  <a:spcPts val="0"/>
                </a:spcBef>
                <a:spcAft>
                  <a:spcPts val="0"/>
                </a:spcAft>
                <a:buClr>
                  <a:srgbClr val="5B9BD5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Разработка и масштабирование в кооперации с заинтересованными индустриальными партнерами и сельхозпроизводителями передовых технологий  по направления деятельности центра </a:t>
              </a:r>
            </a:p>
          </p:txBody>
        </p:sp>
      </p:grpSp>
      <p:sp>
        <p:nvSpPr>
          <p:cNvPr id="21" name="Прямоугольник 20"/>
          <p:cNvSpPr/>
          <p:nvPr/>
        </p:nvSpPr>
        <p:spPr>
          <a:xfrm flipV="1">
            <a:off x="228600" y="1269777"/>
            <a:ext cx="11746524" cy="45719"/>
          </a:xfrm>
          <a:prstGeom prst="rect">
            <a:avLst/>
          </a:prstGeom>
          <a:gradFill>
            <a:gsLst>
              <a:gs pos="0">
                <a:srgbClr val="4472C4"/>
              </a:gs>
              <a:gs pos="76555">
                <a:srgbClr val="FFC000"/>
              </a:gs>
              <a:gs pos="54000">
                <a:srgbClr val="A5A5A5"/>
              </a:gs>
              <a:gs pos="28000">
                <a:srgbClr val="ED7D31"/>
              </a:gs>
              <a:gs pos="100000">
                <a:srgbClr val="5B9BD5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2" name="Прямоугольник 25">
            <a:extLst>
              <a:ext uri="{FF2B5EF4-FFF2-40B4-BE49-F238E27FC236}">
                <a16:creationId xmlns:a16="http://schemas.microsoft.com/office/drawing/2014/main" xmlns="" id="{C304D8CC-4EB6-6C41-844E-4161EEF410AE}"/>
              </a:ext>
            </a:extLst>
          </p:cNvPr>
          <p:cNvSpPr/>
          <p:nvPr/>
        </p:nvSpPr>
        <p:spPr>
          <a:xfrm>
            <a:off x="1098388" y="3901166"/>
            <a:ext cx="10260349" cy="630662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Развитие кадрового потенциала, включая подготовку и переподготовку кадров, разработку и внедрение новых образовательных программ, привлечение и закрепление ведущих ученых и перспективных молодых специалистов</a:t>
            </a:r>
          </a:p>
        </p:txBody>
      </p:sp>
      <p:sp>
        <p:nvSpPr>
          <p:cNvPr id="23" name="Прямоугольник 25">
            <a:extLst>
              <a:ext uri="{FF2B5EF4-FFF2-40B4-BE49-F238E27FC236}">
                <a16:creationId xmlns:a16="http://schemas.microsoft.com/office/drawing/2014/main" xmlns="" id="{E7548736-22F5-C54F-BBF3-000E24392809}"/>
              </a:ext>
            </a:extLst>
          </p:cNvPr>
          <p:cNvSpPr/>
          <p:nvPr/>
        </p:nvSpPr>
        <p:spPr>
          <a:xfrm>
            <a:off x="1098389" y="1649137"/>
            <a:ext cx="9861160" cy="630662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Получение фундаментальных научных результатов мирового уровня по направлениям деятельности центра</a:t>
            </a:r>
          </a:p>
        </p:txBody>
      </p:sp>
      <p:sp>
        <p:nvSpPr>
          <p:cNvPr id="24" name="Прямоугольник 25">
            <a:extLst>
              <a:ext uri="{FF2B5EF4-FFF2-40B4-BE49-F238E27FC236}">
                <a16:creationId xmlns:a16="http://schemas.microsoft.com/office/drawing/2014/main" xmlns="" id="{1742087E-F6A3-2942-9CDE-8B258944CAF1}"/>
              </a:ext>
            </a:extLst>
          </p:cNvPr>
          <p:cNvSpPr/>
          <p:nvPr/>
        </p:nvSpPr>
        <p:spPr>
          <a:xfrm>
            <a:off x="1098388" y="2787983"/>
            <a:ext cx="10260349" cy="630662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Развитие исследовательской инфраструктуры, включая приборную базу, центры коллективного пользования, уникальные научные установки,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биоресурсные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коллекции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v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328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662" y="724498"/>
            <a:ext cx="5700254" cy="84132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8442" y="1479978"/>
            <a:ext cx="10033382" cy="4297902"/>
            <a:chOff x="431800" y="1226416"/>
            <a:chExt cx="11230615" cy="4048868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431800" y="1226416"/>
              <a:ext cx="11183440" cy="4048868"/>
              <a:chOff x="583966" y="1188316"/>
              <a:chExt cx="11183440" cy="4048868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3087492" y="2548832"/>
                <a:ext cx="1939313" cy="2319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Ускоренная </a:t>
                </a:r>
                <a:b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</a:br>
                <a: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селекция высокоурожайных 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/>
                </a:r>
                <a:b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</a:br>
                <a: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и устойчивых сортов 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/>
                </a:r>
                <a:b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</a:br>
                <a: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и гибридов растений, обладающих </a:t>
                </a:r>
                <a:b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</a:br>
                <a: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заданными характеристиками качества.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5403114" y="2577546"/>
                <a:ext cx="1898242" cy="898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Новые цифровые технологии 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/>
                </a:r>
                <a:b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</a:br>
                <a: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в сельском </a:t>
                </a:r>
                <a:b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</a:br>
                <a: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хозяйстве.</a:t>
                </a: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7556263" y="2577546"/>
                <a:ext cx="2010339" cy="19136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Технологии </a:t>
                </a:r>
                <a:b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</a:br>
                <a: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переработки 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/>
                </a:r>
                <a:b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</a:br>
                <a: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и валоризации малоценного сельско-хозяйственного </a:t>
                </a:r>
                <a:b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</a:br>
                <a: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сырья и отходов агропромышленного комплекса.</a:t>
                </a: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9823405" y="2577546"/>
                <a:ext cx="1880138" cy="13047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Создание безопасных, качественных, функциональных кормов и продуктов питания.</a:t>
                </a:r>
              </a:p>
            </p:txBody>
          </p:sp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8201677" y="1666329"/>
                <a:ext cx="721409" cy="634251"/>
              </a:xfrm>
              <a:prstGeom prst="rect">
                <a:avLst/>
              </a:prstGeom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736331" y="1665845"/>
                <a:ext cx="720000" cy="634735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5969356" y="1665845"/>
                <a:ext cx="720000" cy="634735"/>
              </a:xfrm>
              <a:prstGeom prst="rect">
                <a:avLst/>
              </a:prstGeom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10435405" y="1476882"/>
                <a:ext cx="720000" cy="823698"/>
              </a:xfrm>
              <a:prstGeom prst="rect">
                <a:avLst/>
              </a:prstGeom>
            </p:spPr>
          </p:pic>
          <p:sp>
            <p:nvSpPr>
              <p:cNvPr id="18" name="Скругленный прямоугольник 17"/>
              <p:cNvSpPr/>
              <p:nvPr/>
            </p:nvSpPr>
            <p:spPr>
              <a:xfrm>
                <a:off x="3124331" y="1188316"/>
                <a:ext cx="1944000" cy="4048868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43D1A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2889857" y="1541044"/>
                <a:ext cx="611065" cy="1015663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3D1A1"/>
                    </a:solidFill>
                    <a:effectLst/>
                    <a:uLnTx/>
                    <a:uFillTx/>
                  </a:rPr>
                  <a:t>2</a:t>
                </a:r>
              </a:p>
            </p:txBody>
          </p:sp>
          <p:sp>
            <p:nvSpPr>
              <p:cNvPr id="20" name="Скругленный прямоугольник 19"/>
              <p:cNvSpPr/>
              <p:nvPr/>
            </p:nvSpPr>
            <p:spPr>
              <a:xfrm>
                <a:off x="5357356" y="1188316"/>
                <a:ext cx="1944000" cy="4048868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40D4E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5097582" y="1541044"/>
                <a:ext cx="611065" cy="1015663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0D4E2"/>
                    </a:solidFill>
                    <a:effectLst/>
                    <a:uLnTx/>
                    <a:uFillTx/>
                  </a:rPr>
                  <a:t>3</a:t>
                </a:r>
              </a:p>
            </p:txBody>
          </p:sp>
          <p:sp>
            <p:nvSpPr>
              <p:cNvPr id="22" name="Скругленный прямоугольник 21"/>
              <p:cNvSpPr/>
              <p:nvPr/>
            </p:nvSpPr>
            <p:spPr>
              <a:xfrm>
                <a:off x="7590381" y="1188316"/>
                <a:ext cx="1944000" cy="4048868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41A7E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7330607" y="1541044"/>
                <a:ext cx="611065" cy="1015663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1A7E1"/>
                    </a:solidFill>
                    <a:effectLst/>
                    <a:uLnTx/>
                    <a:uFillTx/>
                  </a:rPr>
                  <a:t>4</a:t>
                </a:r>
              </a:p>
            </p:txBody>
          </p:sp>
          <p:sp>
            <p:nvSpPr>
              <p:cNvPr id="24" name="Скругленный прямоугольник 23"/>
              <p:cNvSpPr/>
              <p:nvPr/>
            </p:nvSpPr>
            <p:spPr>
              <a:xfrm>
                <a:off x="9823405" y="1188316"/>
                <a:ext cx="1944001" cy="4048868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4383D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9600719" y="1476882"/>
                <a:ext cx="611065" cy="1015663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383DD"/>
                    </a:solidFill>
                    <a:effectLst/>
                    <a:uLnTx/>
                    <a:uFillTx/>
                  </a:rPr>
                  <a:t>5</a:t>
                </a: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800326" y="2577546"/>
                <a:ext cx="2129847" cy="1899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4003B"/>
                    </a:solidFill>
                    <a:effectLst/>
                    <a:uLnTx/>
                    <a:uFillTx/>
                  </a:rPr>
                  <a:t>Агробиотехнологии управления плодородием почв России в интересах </a:t>
                </a:r>
                <a:r>
                  <a:rPr kumimoji="0" lang="ru-RU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4003B"/>
                    </a:solidFill>
                    <a:effectLst/>
                    <a:uLnTx/>
                    <a:uFillTx/>
                  </a:rPr>
                  <a:t>высокопродуктивного земледелия </a:t>
                </a:r>
                <a: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4003B"/>
                    </a:solidFill>
                    <a:effectLst/>
                    <a:uLnTx/>
                    <a:uFillTx/>
                  </a:rPr>
                  <a:t>минимального экологического </a:t>
                </a:r>
                <a:b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4003B"/>
                    </a:solidFill>
                    <a:effectLst/>
                    <a:uLnTx/>
                    <a:uFillTx/>
                  </a:rPr>
                </a:br>
                <a:r>
                  <a:rPr kumimoji="0" lang="ru-RU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4003B"/>
                    </a:solidFill>
                    <a:effectLst/>
                    <a:uLnTx/>
                    <a:uFillTx/>
                  </a:rPr>
                  <a:t>риска.</a:t>
                </a:r>
              </a:p>
            </p:txBody>
          </p:sp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1503306" y="1665845"/>
                <a:ext cx="720000" cy="634735"/>
              </a:xfrm>
              <a:prstGeom prst="rect">
                <a:avLst/>
              </a:prstGeom>
            </p:spPr>
          </p:pic>
          <p:sp>
            <p:nvSpPr>
              <p:cNvPr id="28" name="Скругленный прямоугольник 27"/>
              <p:cNvSpPr/>
              <p:nvPr/>
            </p:nvSpPr>
            <p:spPr>
              <a:xfrm>
                <a:off x="891306" y="1188316"/>
                <a:ext cx="1944000" cy="4048868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9CD14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583966" y="1541044"/>
                <a:ext cx="611065" cy="1015663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9CD141"/>
                    </a:solidFill>
                    <a:effectLst/>
                    <a:uLnTx/>
                    <a:uFillTx/>
                  </a:rPr>
                  <a:t>1</a:t>
                </a:r>
              </a:p>
            </p:txBody>
          </p:sp>
        </p:grpSp>
        <p:sp>
          <p:nvSpPr>
            <p:cNvPr id="5" name="Прямоугольник 4"/>
            <p:cNvSpPr/>
            <p:nvPr/>
          </p:nvSpPr>
          <p:spPr>
            <a:xfrm>
              <a:off x="3852478" y="4803659"/>
              <a:ext cx="1130027" cy="458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 Light"/>
                </a:rPr>
                <a:t>15</a:t>
              </a: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 Light"/>
                </a:rPr>
                <a:t/>
              </a:r>
              <a:b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 Light"/>
                </a:rPr>
              </a:b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 Light"/>
                </a:rPr>
                <a:t>проектов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617169" y="4796343"/>
              <a:ext cx="1130027" cy="4631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 Light"/>
                </a:rPr>
                <a:t>17</a:t>
              </a:r>
              <a:b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 Light"/>
                </a:rPr>
              </a:b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 Light"/>
                </a:rPr>
                <a:t>проектов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085503" y="4803659"/>
              <a:ext cx="1130027" cy="458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 Light"/>
                </a:rPr>
                <a:t>11</a:t>
              </a:r>
              <a:b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 Light"/>
                </a:rPr>
              </a:b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 Light"/>
                </a:rPr>
                <a:t>проектов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8318526" y="4794744"/>
              <a:ext cx="1130027" cy="458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 Light"/>
                </a:rPr>
                <a:t>6</a:t>
              </a:r>
              <a:b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 Light"/>
                </a:rPr>
              </a:b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 Light"/>
                </a:rPr>
                <a:t>проектов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532388" y="4803659"/>
              <a:ext cx="1130027" cy="458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 Light"/>
                </a:rPr>
                <a:t>10</a:t>
              </a:r>
              <a:b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 Light"/>
                </a:rPr>
              </a:b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 Light"/>
                </a:rPr>
                <a:t>проектов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382801" y="1441238"/>
            <a:ext cx="1499746" cy="109127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358088" y="2358056"/>
            <a:ext cx="1524132" cy="152413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379426" y="3628929"/>
            <a:ext cx="1481456" cy="125588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388718" y="4805884"/>
            <a:ext cx="1493649" cy="149364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1790" y="5726932"/>
            <a:ext cx="10406774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678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330" y="622099"/>
            <a:ext cx="7510923" cy="10242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02985" y="835270"/>
            <a:ext cx="1774090" cy="58380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068" y="1283677"/>
            <a:ext cx="9650804" cy="55897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26069" y="1927071"/>
            <a:ext cx="2706859" cy="8718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26069" y="1390262"/>
            <a:ext cx="2743438" cy="5121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45025" y="2969472"/>
            <a:ext cx="2536156" cy="8230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45025" y="4952393"/>
            <a:ext cx="2639797" cy="4877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407800" y="1306002"/>
            <a:ext cx="1487553" cy="6401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212710" y="1997181"/>
            <a:ext cx="1877731" cy="16033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131518" y="3592867"/>
            <a:ext cx="200575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607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375" y="805183"/>
            <a:ext cx="14168332" cy="621846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941294" y="1218781"/>
            <a:ext cx="10183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ru-RU" sz="1600" b="1" kern="1200" dirty="0">
                <a:solidFill>
                  <a:srgbClr val="4F7E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НЦМУ — инновация, реализованная </a:t>
            </a:r>
            <a:r>
              <a:rPr lang="ru-RU" sz="1600" b="1" kern="1200" dirty="0" err="1">
                <a:solidFill>
                  <a:srgbClr val="4F7E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Минобрнауки</a:t>
            </a:r>
            <a:r>
              <a:rPr lang="ru-RU" sz="1600" b="1" kern="1200" dirty="0">
                <a:solidFill>
                  <a:srgbClr val="4F7E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России, - </a:t>
            </a:r>
          </a:p>
          <a:p>
            <a:pPr lvl="0" algn="ctr" rtl="0"/>
            <a:r>
              <a:rPr lang="ru-RU" sz="1600" b="1" kern="1200" dirty="0">
                <a:solidFill>
                  <a:srgbClr val="4F7E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это не типовой научный проект, а динамично развивающаяся </a:t>
            </a:r>
          </a:p>
          <a:p>
            <a:pPr lvl="0" algn="ctr" rtl="0"/>
            <a:r>
              <a:rPr lang="ru-RU" sz="1600" b="1" kern="1200" dirty="0">
                <a:solidFill>
                  <a:srgbClr val="4F7E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НАУЧНАЯ </a:t>
            </a:r>
            <a:r>
              <a:rPr lang="ru-RU" sz="1600" b="1" kern="1200" dirty="0" smtClean="0">
                <a:solidFill>
                  <a:srgbClr val="4F7E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ЭКОСИСТЕМА,</a:t>
            </a:r>
            <a:r>
              <a:rPr lang="en-US" sz="1600" b="1" kern="1200" dirty="0" smtClean="0">
                <a:solidFill>
                  <a:srgbClr val="4F7E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b="1" kern="1200" dirty="0" smtClean="0">
                <a:solidFill>
                  <a:srgbClr val="4F7E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которая </a:t>
            </a:r>
            <a:r>
              <a:rPr lang="ru-RU" sz="1600" b="1" kern="1200" dirty="0">
                <a:solidFill>
                  <a:srgbClr val="4F7E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характеризуется</a:t>
            </a:r>
            <a:r>
              <a:rPr lang="en-US" sz="1600" b="1" kern="1200" dirty="0">
                <a:solidFill>
                  <a:srgbClr val="4F7E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b="1" kern="1200" dirty="0">
                <a:solidFill>
                  <a:srgbClr val="4F7E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данный момент: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6774" y="2159388"/>
            <a:ext cx="9912946" cy="4214869"/>
          </a:xfrm>
          <a:prstGeom prst="rect">
            <a:avLst/>
          </a:prstGeom>
        </p:spPr>
      </p:pic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xmlns="" id="{679BC240-EED7-8C4A-8D2D-D8324C377467}"/>
              </a:ext>
            </a:extLst>
          </p:cNvPr>
          <p:cNvCxnSpPr>
            <a:cxnSpLocks/>
          </p:cNvCxnSpPr>
          <p:nvPr/>
        </p:nvCxnSpPr>
        <p:spPr>
          <a:xfrm flipH="1" flipV="1">
            <a:off x="4391682" y="2159388"/>
            <a:ext cx="1024" cy="2475365"/>
          </a:xfrm>
          <a:prstGeom prst="line">
            <a:avLst/>
          </a:prstGeom>
          <a:noFill/>
          <a:ln w="28575" cap="flat" cmpd="sng" algn="ctr">
            <a:solidFill>
              <a:srgbClr val="4F7753"/>
            </a:solidFill>
            <a:prstDash val="solid"/>
            <a:miter lim="800000"/>
          </a:ln>
          <a:effectLst/>
        </p:spPr>
      </p:cxn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DF72B831-CCDC-664F-A52D-031662F0B05D}"/>
              </a:ext>
            </a:extLst>
          </p:cNvPr>
          <p:cNvSpPr/>
          <p:nvPr/>
        </p:nvSpPr>
        <p:spPr>
          <a:xfrm>
            <a:off x="8086264" y="3910010"/>
            <a:ext cx="46329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1400" b="1" kern="1200" dirty="0" smtClean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Научно-публикационная</a:t>
            </a:r>
            <a:endParaRPr lang="en-US" sz="1400" b="1" kern="1200" dirty="0" smtClean="0">
              <a:solidFill>
                <a:srgbClr val="4F775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rtl="0"/>
            <a:r>
              <a:rPr lang="ru-RU" sz="1400" b="1" kern="1200" dirty="0" smtClean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составляющая</a:t>
            </a:r>
            <a:r>
              <a:rPr lang="ru-RU" sz="1400" b="1" kern="1200" dirty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rtl="0"/>
            <a:endParaRPr lang="ru-RU" b="1" kern="1200" dirty="0">
              <a:solidFill>
                <a:srgbClr val="4F775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rtl="0"/>
            <a:r>
              <a:rPr lang="ru-RU" sz="1300" kern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253</a:t>
            </a:r>
            <a:r>
              <a:rPr lang="ru-RU" sz="13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публикаций </a:t>
            </a:r>
          </a:p>
          <a:p>
            <a:pPr rtl="0"/>
            <a:r>
              <a:rPr lang="ru-RU" sz="13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высокорейтинговых </a:t>
            </a:r>
          </a:p>
          <a:p>
            <a:pPr rtl="0"/>
            <a:r>
              <a:rPr lang="ru-RU" sz="13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изданиях, имеющих </a:t>
            </a:r>
          </a:p>
          <a:p>
            <a:pPr rtl="0"/>
            <a:r>
              <a:rPr lang="ru-RU" sz="13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рейтинги Q1  и Q2</a:t>
            </a:r>
          </a:p>
        </p:txBody>
      </p:sp>
    </p:spTree>
    <p:extLst>
      <p:ext uri="{BB962C8B-B14F-4D97-AF65-F5344CB8AC3E}">
        <p14:creationId xmlns:p14="http://schemas.microsoft.com/office/powerpoint/2010/main" xmlns="" val="4247724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634" y="833717"/>
            <a:ext cx="14162235" cy="64537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902EC9C-F272-0245-BD32-E35D3E5DE010}"/>
              </a:ext>
            </a:extLst>
          </p:cNvPr>
          <p:cNvSpPr/>
          <p:nvPr/>
        </p:nvSpPr>
        <p:spPr>
          <a:xfrm>
            <a:off x="1034531" y="1494345"/>
            <a:ext cx="3337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1600" b="1" kern="1200" dirty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Международная </a:t>
            </a:r>
          </a:p>
          <a:p>
            <a:pPr rtl="0"/>
            <a:r>
              <a:rPr lang="ru-RU" sz="1600" b="1" kern="1200" dirty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составляющая:</a:t>
            </a:r>
          </a:p>
          <a:p>
            <a:pPr rtl="0"/>
            <a:endParaRPr lang="ru-RU" sz="2000" b="1" kern="1200" dirty="0">
              <a:solidFill>
                <a:srgbClr val="4F775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rtl="0"/>
            <a:r>
              <a:rPr lang="ru-RU" sz="1200" kern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международные </a:t>
            </a:r>
            <a:r>
              <a:rPr lang="ru-RU" sz="12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договоры </a:t>
            </a:r>
            <a:r>
              <a:rPr lang="ru-RU" sz="1200" kern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 </a:t>
            </a:r>
            <a:r>
              <a:rPr lang="ru-RU" sz="12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научных исследованиях, иностранные ученые работают </a:t>
            </a:r>
            <a:r>
              <a:rPr lang="ru-RU" sz="1200" kern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12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составе научных </a:t>
            </a:r>
            <a:r>
              <a:rPr lang="ru-RU" sz="1200" kern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коллективов НЦМУ, включая: </a:t>
            </a:r>
            <a:r>
              <a:rPr lang="ru-RU" sz="1200" kern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Китай, Италия, Индонезия, Мексика,  Иран, Франция, Египет, Бразилия, Индия, Вьетнам, Сербия, Болгария, США, ЮАР, Германия, Сирия, страны СНГ.</a:t>
            </a:r>
          </a:p>
          <a:p>
            <a:pPr rtl="0"/>
            <a:endParaRPr lang="ru-RU" sz="1200" kern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F7414D1-84DC-444E-B981-7DE48C368827}"/>
              </a:ext>
            </a:extLst>
          </p:cNvPr>
          <p:cNvSpPr/>
          <p:nvPr/>
        </p:nvSpPr>
        <p:spPr>
          <a:xfrm>
            <a:off x="1051515" y="3923774"/>
            <a:ext cx="335392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1600" b="1" kern="1200" dirty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Организационная </a:t>
            </a:r>
          </a:p>
          <a:p>
            <a:pPr rtl="0"/>
            <a:r>
              <a:rPr lang="ru-RU" sz="1600" b="1" kern="1200" dirty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составляющая:</a:t>
            </a:r>
          </a:p>
          <a:p>
            <a:pPr rtl="0"/>
            <a:endParaRPr lang="ru-RU" b="1" kern="1200" dirty="0">
              <a:solidFill>
                <a:srgbClr val="4F775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rtl="0"/>
            <a:r>
              <a:rPr lang="ru-RU" sz="12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вертикали это – Правительство Российской Федерации, </a:t>
            </a:r>
          </a:p>
          <a:p>
            <a:pPr rtl="0"/>
            <a:r>
              <a:rPr lang="ru-RU" sz="1200" kern="12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Минобрнауки</a:t>
            </a:r>
            <a:r>
              <a:rPr lang="ru-RU" sz="12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России, </a:t>
            </a:r>
          </a:p>
          <a:p>
            <a:pPr rtl="0"/>
            <a:r>
              <a:rPr lang="ru-RU" sz="12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Организация-монитор, </a:t>
            </a:r>
          </a:p>
          <a:p>
            <a:pPr rtl="0"/>
            <a:r>
              <a:rPr lang="ru-RU" sz="12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Организация-Координатор </a:t>
            </a:r>
          </a:p>
          <a:p>
            <a:pPr rtl="0"/>
            <a:r>
              <a:rPr lang="ru-RU" sz="12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по горизонтали это – Совет НЦМУ, Рабочие группы, Пресс центр.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E125310-D2D6-DB4A-87C3-D075917A6F1A}"/>
              </a:ext>
            </a:extLst>
          </p:cNvPr>
          <p:cNvSpPr/>
          <p:nvPr/>
        </p:nvSpPr>
        <p:spPr>
          <a:xfrm>
            <a:off x="1034531" y="6070409"/>
            <a:ext cx="27799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ru-RU" sz="1200" kern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Вертикальная и горизонтальная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FFB40F6-C583-1A4A-9189-5B63C9B89883}"/>
              </a:ext>
            </a:extLst>
          </p:cNvPr>
          <p:cNvSpPr/>
          <p:nvPr/>
        </p:nvSpPr>
        <p:spPr>
          <a:xfrm>
            <a:off x="4607904" y="1479096"/>
            <a:ext cx="3337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1600" b="1" kern="1200" dirty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Внебюджетная составляющая: внебюджетные </a:t>
            </a:r>
          </a:p>
          <a:p>
            <a:pPr rtl="0"/>
            <a:r>
              <a:rPr lang="ru-RU" sz="1600" b="1" kern="1200" dirty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средства на исследования </a:t>
            </a:r>
          </a:p>
          <a:p>
            <a:pPr rtl="0"/>
            <a:r>
              <a:rPr lang="ru-RU" sz="1600" b="1" kern="1200" dirty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разработки центра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920623A-B482-4548-BF52-545C7B674D2C}"/>
              </a:ext>
            </a:extLst>
          </p:cNvPr>
          <p:cNvSpPr/>
          <p:nvPr/>
        </p:nvSpPr>
        <p:spPr>
          <a:xfrm>
            <a:off x="4618324" y="2925006"/>
            <a:ext cx="23791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ru-RU" sz="1600" kern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Около 300 </a:t>
            </a:r>
            <a:r>
              <a:rPr lang="ru-RU" sz="1600" kern="1200" dirty="0" smtClean="0">
                <a:solidFill>
                  <a:srgbClr val="4F7E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руб.</a:t>
            </a:r>
            <a:endParaRPr lang="ru-RU" sz="1600" kern="1200" dirty="0">
              <a:solidFill>
                <a:srgbClr val="4F7E3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00CF7C6-B8B3-3D4F-9C78-196F95BBD24F}"/>
              </a:ext>
            </a:extLst>
          </p:cNvPr>
          <p:cNvSpPr/>
          <p:nvPr/>
        </p:nvSpPr>
        <p:spPr>
          <a:xfrm>
            <a:off x="4607904" y="3579378"/>
            <a:ext cx="20441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ru-RU" sz="1600" b="1" kern="1200" dirty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Молодежная </a:t>
            </a:r>
          </a:p>
          <a:p>
            <a:pPr rtl="0"/>
            <a:r>
              <a:rPr lang="ru-RU" sz="1600" b="1" kern="1200" dirty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Составляющая: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8A8067E-826F-0E46-B567-90F88F3D7A26}"/>
              </a:ext>
            </a:extLst>
          </p:cNvPr>
          <p:cNvSpPr/>
          <p:nvPr/>
        </p:nvSpPr>
        <p:spPr>
          <a:xfrm>
            <a:off x="4607904" y="4319832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ru-RU" sz="1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Доля исследователей  </a:t>
            </a:r>
          </a:p>
          <a:p>
            <a:pPr rtl="0"/>
            <a:r>
              <a:rPr lang="ru-RU" sz="1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возрасте до </a:t>
            </a:r>
            <a:r>
              <a:rPr lang="ru-RU" sz="1400" kern="1200" dirty="0">
                <a:solidFill>
                  <a:srgbClr val="4F7E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 лет – </a:t>
            </a:r>
            <a:r>
              <a:rPr lang="ru-RU" sz="1400" kern="1200" dirty="0" smtClean="0">
                <a:solidFill>
                  <a:srgbClr val="4F7E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</a:t>
            </a:r>
            <a:r>
              <a:rPr lang="ru-RU" sz="1400" kern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54 </a:t>
            </a:r>
            <a:r>
              <a:rPr lang="ru-RU" sz="1400" kern="1200" dirty="0" smtClean="0">
                <a:solidFill>
                  <a:srgbClr val="4F7E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  <a:endParaRPr lang="ru-RU" sz="1400" kern="1200" dirty="0">
              <a:solidFill>
                <a:srgbClr val="4F7E3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9DC6B35-A32D-D445-B62C-990A12A19583}"/>
              </a:ext>
            </a:extLst>
          </p:cNvPr>
          <p:cNvSpPr/>
          <p:nvPr/>
        </p:nvSpPr>
        <p:spPr>
          <a:xfrm>
            <a:off x="8499338" y="1623181"/>
            <a:ext cx="36926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defRPr/>
            </a:pPr>
            <a:r>
              <a:rPr lang="ru-RU" sz="1600" b="1" kern="1200" dirty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Популяризация: </a:t>
            </a:r>
          </a:p>
          <a:p>
            <a:pPr rtl="0">
              <a:defRPr/>
            </a:pPr>
            <a:endParaRPr lang="ru-RU" sz="1200" b="1" kern="1200" dirty="0">
              <a:solidFill>
                <a:srgbClr val="4F775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rtl="0">
              <a:defRPr/>
            </a:pPr>
            <a:r>
              <a:rPr lang="ru-RU" sz="12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выставки, </a:t>
            </a:r>
            <a:r>
              <a:rPr lang="ru-RU" sz="1200" kern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конференции, форумы </a:t>
            </a:r>
            <a:endParaRPr lang="ru-RU" sz="1200" kern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rtl="0">
              <a:defRPr/>
            </a:pPr>
            <a:r>
              <a:rPr lang="ru-RU" sz="12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(включая такие как Петербургский международный экономический форум, Международный форум «</a:t>
            </a:r>
            <a:r>
              <a:rPr lang="ru-RU" sz="1200" kern="12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Технопром</a:t>
            </a:r>
            <a:r>
              <a:rPr lang="ru-RU" sz="12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», Восточный экономический </a:t>
            </a:r>
          </a:p>
          <a:p>
            <a:pPr rtl="0">
              <a:defRPr/>
            </a:pPr>
            <a:r>
              <a:rPr lang="ru-RU" sz="12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форум и др.), публикации в СМИ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E531928-7595-404D-BDF2-A32DEA3F4805}"/>
              </a:ext>
            </a:extLst>
          </p:cNvPr>
          <p:cNvSpPr/>
          <p:nvPr/>
        </p:nvSpPr>
        <p:spPr>
          <a:xfrm>
            <a:off x="8499691" y="3488835"/>
            <a:ext cx="22958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ru-RU" sz="1600" b="1" kern="1200" dirty="0" smtClean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Бюджетное</a:t>
            </a:r>
          </a:p>
          <a:p>
            <a:pPr rtl="0"/>
            <a:r>
              <a:rPr lang="ru-RU" sz="1600" b="1" kern="1200" dirty="0" smtClean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финансирование </a:t>
            </a:r>
            <a:endParaRPr lang="ru-RU" sz="1600" b="1" kern="1200" dirty="0">
              <a:solidFill>
                <a:srgbClr val="4F775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rtl="0"/>
            <a:r>
              <a:rPr lang="ru-RU" sz="1600" b="1" kern="1200" dirty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1600" b="1" kern="1200" dirty="0" smtClean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2020 - 2024 гг.</a:t>
            </a:r>
          </a:p>
          <a:p>
            <a:pPr rtl="0"/>
            <a:endParaRPr lang="ru-RU" sz="1600" b="1" kern="1200" dirty="0">
              <a:solidFill>
                <a:srgbClr val="4F775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3B50FBA-6D50-2A4D-B074-8A09411A49A5}"/>
              </a:ext>
            </a:extLst>
          </p:cNvPr>
          <p:cNvSpPr txBox="1"/>
          <p:nvPr/>
        </p:nvSpPr>
        <p:spPr>
          <a:xfrm>
            <a:off x="4607904" y="4969395"/>
            <a:ext cx="3203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1600" b="1" kern="1200" dirty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Региональная </a:t>
            </a:r>
          </a:p>
          <a:p>
            <a:pPr rtl="0"/>
            <a:r>
              <a:rPr lang="ru-RU" sz="1600" b="1" kern="1200" dirty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составляющая:</a:t>
            </a:r>
          </a:p>
          <a:p>
            <a:pPr rtl="0"/>
            <a:endParaRPr lang="ru-RU" sz="1600" kern="1200" dirty="0">
              <a:solidFill>
                <a:srgbClr val="4F775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rtl="0"/>
            <a:r>
              <a:rPr lang="ru-RU" sz="1400" kern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</a:t>
            </a:r>
            <a:r>
              <a:rPr lang="ru-RU" sz="1400" kern="1200" dirty="0" smtClean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kern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аспирантов </a:t>
            </a:r>
            <a:endParaRPr lang="ru-RU" sz="1400" kern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rtl="0"/>
            <a:r>
              <a:rPr lang="ru-RU" sz="14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 других субъектов </a:t>
            </a:r>
          </a:p>
          <a:p>
            <a:pPr rtl="0"/>
            <a:r>
              <a:rPr lang="ru-RU" sz="14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Российской Федерации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62EA034-A11E-784F-A3AE-AB7DFD4A7C84}"/>
              </a:ext>
            </a:extLst>
          </p:cNvPr>
          <p:cNvSpPr/>
          <p:nvPr/>
        </p:nvSpPr>
        <p:spPr>
          <a:xfrm>
            <a:off x="8479499" y="5514862"/>
            <a:ext cx="20842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ru-RU" sz="1600" b="1" kern="1200" dirty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Кооперативная </a:t>
            </a:r>
          </a:p>
          <a:p>
            <a:pPr rtl="0"/>
            <a:r>
              <a:rPr lang="ru-RU" sz="1600" b="1" kern="1200" dirty="0">
                <a:solidFill>
                  <a:srgbClr val="4F775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Составляющая: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F145F22D-577E-E046-892F-21162D2FE95A}"/>
              </a:ext>
            </a:extLst>
          </p:cNvPr>
          <p:cNvCxnSpPr>
            <a:cxnSpLocks/>
          </p:cNvCxnSpPr>
          <p:nvPr/>
        </p:nvCxnSpPr>
        <p:spPr>
          <a:xfrm>
            <a:off x="688702" y="1813760"/>
            <a:ext cx="211987" cy="0"/>
          </a:xfrm>
          <a:prstGeom prst="line">
            <a:avLst/>
          </a:prstGeom>
          <a:noFill/>
          <a:ln w="28575" cap="flat" cmpd="sng" algn="ctr">
            <a:solidFill>
              <a:srgbClr val="4F7753"/>
            </a:solidFill>
            <a:prstDash val="solid"/>
            <a:miter lim="800000"/>
          </a:ln>
          <a:effectLst/>
        </p:spPr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54C37050-5048-804A-ABC0-94B139A651B7}"/>
              </a:ext>
            </a:extLst>
          </p:cNvPr>
          <p:cNvSpPr/>
          <p:nvPr/>
        </p:nvSpPr>
        <p:spPr>
          <a:xfrm>
            <a:off x="918028" y="1434453"/>
            <a:ext cx="2349656" cy="706363"/>
          </a:xfrm>
          <a:prstGeom prst="rect">
            <a:avLst/>
          </a:prstGeom>
          <a:noFill/>
          <a:ln w="28575" cap="flat" cmpd="sng" algn="ctr">
            <a:solidFill>
              <a:srgbClr val="4F775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1E21029F-5DA7-EF4C-A28D-5B0C698233F9}"/>
              </a:ext>
            </a:extLst>
          </p:cNvPr>
          <p:cNvCxnSpPr>
            <a:cxnSpLocks/>
          </p:cNvCxnSpPr>
          <p:nvPr/>
        </p:nvCxnSpPr>
        <p:spPr>
          <a:xfrm>
            <a:off x="699989" y="4251073"/>
            <a:ext cx="211987" cy="0"/>
          </a:xfrm>
          <a:prstGeom prst="line">
            <a:avLst/>
          </a:prstGeom>
          <a:noFill/>
          <a:ln w="28575" cap="flat" cmpd="sng" algn="ctr">
            <a:solidFill>
              <a:srgbClr val="4F7753"/>
            </a:solidFill>
            <a:prstDash val="solid"/>
            <a:miter lim="800000"/>
          </a:ln>
          <a:effectLst/>
        </p:spPr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AA5C29D-D889-AE42-8DE0-77A747FC70F8}"/>
              </a:ext>
            </a:extLst>
          </p:cNvPr>
          <p:cNvSpPr/>
          <p:nvPr/>
        </p:nvSpPr>
        <p:spPr>
          <a:xfrm>
            <a:off x="929315" y="3871766"/>
            <a:ext cx="2566673" cy="706363"/>
          </a:xfrm>
          <a:prstGeom prst="rect">
            <a:avLst/>
          </a:prstGeom>
          <a:noFill/>
          <a:ln w="28575" cap="flat" cmpd="sng" algn="ctr">
            <a:solidFill>
              <a:srgbClr val="4F775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A1A49183-75A1-2847-A179-15CD8D784866}"/>
              </a:ext>
            </a:extLst>
          </p:cNvPr>
          <p:cNvCxnSpPr>
            <a:cxnSpLocks/>
          </p:cNvCxnSpPr>
          <p:nvPr/>
        </p:nvCxnSpPr>
        <p:spPr>
          <a:xfrm>
            <a:off x="4222746" y="2067066"/>
            <a:ext cx="211987" cy="0"/>
          </a:xfrm>
          <a:prstGeom prst="line">
            <a:avLst/>
          </a:prstGeom>
          <a:noFill/>
          <a:ln w="28575" cap="flat" cmpd="sng" algn="ctr">
            <a:solidFill>
              <a:srgbClr val="4F7753"/>
            </a:solidFill>
            <a:prstDash val="solid"/>
            <a:miter lim="800000"/>
          </a:ln>
          <a:effectLst/>
        </p:spPr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D8EF6CEB-5554-2948-8E7B-C20F1A9EB2A0}"/>
              </a:ext>
            </a:extLst>
          </p:cNvPr>
          <p:cNvSpPr/>
          <p:nvPr/>
        </p:nvSpPr>
        <p:spPr>
          <a:xfrm>
            <a:off x="4452072" y="1434453"/>
            <a:ext cx="3527408" cy="1431952"/>
          </a:xfrm>
          <a:prstGeom prst="rect">
            <a:avLst/>
          </a:prstGeom>
          <a:noFill/>
          <a:ln w="28575" cap="flat" cmpd="sng" algn="ctr">
            <a:solidFill>
              <a:srgbClr val="4F775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07E913D4-0EDE-AB46-9466-AED34DFD0EAA}"/>
              </a:ext>
            </a:extLst>
          </p:cNvPr>
          <p:cNvCxnSpPr>
            <a:cxnSpLocks/>
          </p:cNvCxnSpPr>
          <p:nvPr/>
        </p:nvCxnSpPr>
        <p:spPr>
          <a:xfrm>
            <a:off x="4222746" y="3908930"/>
            <a:ext cx="211987" cy="0"/>
          </a:xfrm>
          <a:prstGeom prst="line">
            <a:avLst/>
          </a:prstGeom>
          <a:noFill/>
          <a:ln w="28575" cap="flat" cmpd="sng" algn="ctr">
            <a:solidFill>
              <a:srgbClr val="4F7753"/>
            </a:solidFill>
            <a:prstDash val="solid"/>
            <a:miter lim="800000"/>
          </a:ln>
          <a:effectLst/>
        </p:spPr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4F87565B-4B86-FF4C-BE8A-A68F7E09491E}"/>
              </a:ext>
            </a:extLst>
          </p:cNvPr>
          <p:cNvSpPr/>
          <p:nvPr/>
        </p:nvSpPr>
        <p:spPr>
          <a:xfrm>
            <a:off x="4452072" y="3529623"/>
            <a:ext cx="2394592" cy="706363"/>
          </a:xfrm>
          <a:prstGeom prst="rect">
            <a:avLst/>
          </a:prstGeom>
          <a:noFill/>
          <a:ln w="28575" cap="flat" cmpd="sng" algn="ctr">
            <a:solidFill>
              <a:srgbClr val="4F775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AA6E0040-F08F-DA49-BEA2-158C2958AB57}"/>
              </a:ext>
            </a:extLst>
          </p:cNvPr>
          <p:cNvCxnSpPr>
            <a:cxnSpLocks/>
          </p:cNvCxnSpPr>
          <p:nvPr/>
        </p:nvCxnSpPr>
        <p:spPr>
          <a:xfrm>
            <a:off x="4218161" y="5307395"/>
            <a:ext cx="211987" cy="0"/>
          </a:xfrm>
          <a:prstGeom prst="line">
            <a:avLst/>
          </a:prstGeom>
          <a:noFill/>
          <a:ln w="28575" cap="flat" cmpd="sng" algn="ctr">
            <a:solidFill>
              <a:srgbClr val="4F7753"/>
            </a:solidFill>
            <a:prstDash val="solid"/>
            <a:miter lim="800000"/>
          </a:ln>
          <a:effectLst/>
        </p:spPr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8A8DF808-3B0A-9848-B192-EE85881B171F}"/>
              </a:ext>
            </a:extLst>
          </p:cNvPr>
          <p:cNvSpPr/>
          <p:nvPr/>
        </p:nvSpPr>
        <p:spPr>
          <a:xfrm>
            <a:off x="4447487" y="4928088"/>
            <a:ext cx="2394584" cy="706363"/>
          </a:xfrm>
          <a:prstGeom prst="rect">
            <a:avLst/>
          </a:prstGeom>
          <a:noFill/>
          <a:ln w="28575" cap="flat" cmpd="sng" algn="ctr">
            <a:solidFill>
              <a:srgbClr val="4F775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641BB7FA-A16A-524B-808B-6FAFBD4797F3}"/>
              </a:ext>
            </a:extLst>
          </p:cNvPr>
          <p:cNvCxnSpPr>
            <a:cxnSpLocks/>
          </p:cNvCxnSpPr>
          <p:nvPr/>
        </p:nvCxnSpPr>
        <p:spPr>
          <a:xfrm>
            <a:off x="8232365" y="1841289"/>
            <a:ext cx="211987" cy="0"/>
          </a:xfrm>
          <a:prstGeom prst="line">
            <a:avLst/>
          </a:prstGeom>
          <a:noFill/>
          <a:ln w="28575" cap="flat" cmpd="sng" algn="ctr">
            <a:solidFill>
              <a:srgbClr val="4F7753"/>
            </a:solidFill>
            <a:prstDash val="solid"/>
            <a:miter lim="800000"/>
          </a:ln>
          <a:effectLst/>
        </p:spPr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80CF6125-7ADC-8C4C-A258-F3C70EA0C107}"/>
              </a:ext>
            </a:extLst>
          </p:cNvPr>
          <p:cNvSpPr/>
          <p:nvPr/>
        </p:nvSpPr>
        <p:spPr>
          <a:xfrm>
            <a:off x="8461691" y="1550223"/>
            <a:ext cx="2302228" cy="504254"/>
          </a:xfrm>
          <a:prstGeom prst="rect">
            <a:avLst/>
          </a:prstGeom>
          <a:noFill/>
          <a:ln w="28575" cap="flat" cmpd="sng" algn="ctr">
            <a:solidFill>
              <a:srgbClr val="4F775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1304E4C8-566E-B646-AA65-EAEC5ACA189C}"/>
              </a:ext>
            </a:extLst>
          </p:cNvPr>
          <p:cNvCxnSpPr>
            <a:cxnSpLocks/>
          </p:cNvCxnSpPr>
          <p:nvPr/>
        </p:nvCxnSpPr>
        <p:spPr>
          <a:xfrm>
            <a:off x="8232365" y="3896074"/>
            <a:ext cx="211987" cy="0"/>
          </a:xfrm>
          <a:prstGeom prst="line">
            <a:avLst/>
          </a:prstGeom>
          <a:noFill/>
          <a:ln w="28575" cap="flat" cmpd="sng" algn="ctr">
            <a:solidFill>
              <a:srgbClr val="4F7753"/>
            </a:solidFill>
            <a:prstDash val="solid"/>
            <a:miter lim="800000"/>
          </a:ln>
          <a:effectLst/>
        </p:spPr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63B4E3C3-EA0E-174A-A66B-F9ACC141BD0E}"/>
              </a:ext>
            </a:extLst>
          </p:cNvPr>
          <p:cNvSpPr/>
          <p:nvPr/>
        </p:nvSpPr>
        <p:spPr>
          <a:xfrm>
            <a:off x="8461691" y="3392134"/>
            <a:ext cx="2340233" cy="988373"/>
          </a:xfrm>
          <a:prstGeom prst="rect">
            <a:avLst/>
          </a:prstGeom>
          <a:noFill/>
          <a:ln w="28575" cap="flat" cmpd="sng" algn="ctr">
            <a:solidFill>
              <a:srgbClr val="4F775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026BBCE2-D473-754B-9B1F-E4D8386E3D3A}"/>
              </a:ext>
            </a:extLst>
          </p:cNvPr>
          <p:cNvCxnSpPr>
            <a:cxnSpLocks/>
          </p:cNvCxnSpPr>
          <p:nvPr/>
        </p:nvCxnSpPr>
        <p:spPr>
          <a:xfrm>
            <a:off x="8197512" y="5824001"/>
            <a:ext cx="211987" cy="0"/>
          </a:xfrm>
          <a:prstGeom prst="line">
            <a:avLst/>
          </a:prstGeom>
          <a:noFill/>
          <a:ln w="28575" cap="flat" cmpd="sng" algn="ctr">
            <a:solidFill>
              <a:srgbClr val="4F7753"/>
            </a:solidFill>
            <a:prstDash val="solid"/>
            <a:miter lim="800000"/>
          </a:ln>
          <a:effectLst/>
        </p:spPr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56EF79F7-3660-7A4E-B12F-4339EB8815B5}"/>
              </a:ext>
            </a:extLst>
          </p:cNvPr>
          <p:cNvSpPr/>
          <p:nvPr/>
        </p:nvSpPr>
        <p:spPr>
          <a:xfrm>
            <a:off x="8426838" y="5444694"/>
            <a:ext cx="2635470" cy="706363"/>
          </a:xfrm>
          <a:prstGeom prst="rect">
            <a:avLst/>
          </a:prstGeom>
          <a:noFill/>
          <a:ln w="28575" cap="flat" cmpd="sng" algn="ctr">
            <a:solidFill>
              <a:srgbClr val="4F775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13894D26-0A31-E242-99AA-50BDECE7B17C}"/>
              </a:ext>
            </a:extLst>
          </p:cNvPr>
          <p:cNvSpPr/>
          <p:nvPr/>
        </p:nvSpPr>
        <p:spPr>
          <a:xfrm>
            <a:off x="8499338" y="4404769"/>
            <a:ext cx="39338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1200" kern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Финансово-устойчивая составляющая: </a:t>
            </a:r>
            <a:r>
              <a:rPr lang="ru-RU" sz="12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многолетние долгосрочные соглашения </a:t>
            </a:r>
          </a:p>
          <a:p>
            <a:pPr rtl="0"/>
            <a:r>
              <a:rPr lang="ru-RU" sz="12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участниками НЦМУ на </a:t>
            </a:r>
            <a:r>
              <a:rPr lang="ru-RU" sz="1200" kern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основе</a:t>
            </a:r>
          </a:p>
          <a:p>
            <a:pPr rtl="0"/>
            <a:r>
              <a:rPr lang="ru-RU" sz="1200" kern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постановлений Правительства</a:t>
            </a:r>
          </a:p>
          <a:p>
            <a:pPr rtl="0"/>
            <a:r>
              <a:rPr lang="ru-RU" sz="1200" kern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Российской </a:t>
            </a:r>
            <a:r>
              <a:rPr lang="ru-RU" sz="12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Федерации.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F50D1712-FF0A-E645-989B-E9426E1948DB}"/>
              </a:ext>
            </a:extLst>
          </p:cNvPr>
          <p:cNvSpPr/>
          <p:nvPr/>
        </p:nvSpPr>
        <p:spPr>
          <a:xfrm>
            <a:off x="8538541" y="6151057"/>
            <a:ext cx="38946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ru-RU" sz="10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НЦМУ входят </a:t>
            </a:r>
            <a:r>
              <a:rPr lang="ru-RU" sz="1000" kern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ru-RU" sz="10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организации </a:t>
            </a:r>
          </a:p>
          <a:p>
            <a:pPr rtl="0"/>
            <a:r>
              <a:rPr lang="ru-RU" sz="10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высшего образования и</a:t>
            </a:r>
            <a:r>
              <a:rPr lang="ru-RU" sz="1000" kern="1200" dirty="0" smtClean="0">
                <a:solidFill>
                  <a:srgbClr val="4F7E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000" kern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ru-RU" sz="1000" kern="1200" dirty="0">
                <a:solidFill>
                  <a:srgbClr val="4F7E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000" kern="1200" dirty="0" smtClean="0">
                <a:solidFill>
                  <a:srgbClr val="4F7E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федеральных </a:t>
            </a:r>
          </a:p>
          <a:p>
            <a:pPr rtl="0"/>
            <a:r>
              <a:rPr lang="ru-RU" sz="1000" kern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исследовательских центров РАН</a:t>
            </a:r>
            <a:endParaRPr lang="ru-RU" sz="1000" kern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014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23320" y="815425"/>
            <a:ext cx="82911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ДОСТИЖЕНИЯ ЦЕНТРА на 202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4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 год  - НАУЧНЫЕ,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ОБРАЗОВАТЕЛЬНЫЕ, ИНФРАСТРУКТУРНЫЕ, ФИНАНСОВЫЕ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131885" y="1487898"/>
            <a:ext cx="11799276" cy="45719"/>
          </a:xfrm>
          <a:prstGeom prst="rect">
            <a:avLst/>
          </a:prstGeom>
          <a:gradFill>
            <a:gsLst>
              <a:gs pos="0">
                <a:srgbClr val="4472C4"/>
              </a:gs>
              <a:gs pos="76555">
                <a:srgbClr val="FFC000"/>
              </a:gs>
              <a:gs pos="54000">
                <a:srgbClr val="A5A5A5"/>
              </a:gs>
              <a:gs pos="28000">
                <a:srgbClr val="ED7D31"/>
              </a:gs>
              <a:gs pos="100000">
                <a:srgbClr val="5B9BD5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6581" y="1775802"/>
            <a:ext cx="2512878" cy="4366328"/>
          </a:xfrm>
          <a:prstGeom prst="roundRect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3" name="Oval 28">
            <a:extLst>
              <a:ext uri="{FF2B5EF4-FFF2-40B4-BE49-F238E27FC236}">
                <a16:creationId xmlns:a16="http://schemas.microsoft.com/office/drawing/2014/main" xmlns="" id="{1B22264A-D6D2-8D44-B48F-F78DAE6AC405}"/>
              </a:ext>
            </a:extLst>
          </p:cNvPr>
          <p:cNvSpPr/>
          <p:nvPr/>
        </p:nvSpPr>
        <p:spPr>
          <a:xfrm>
            <a:off x="947988" y="2055288"/>
            <a:ext cx="1630064" cy="1630064"/>
          </a:xfrm>
          <a:prstGeom prst="ellipse">
            <a:avLst/>
          </a:prstGeom>
          <a:blipFill rotWithShape="0">
            <a:blip r:embed="rId2" cstate="print"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ysClr val="window" lastClr="FFFFFF"/>
            </a:contourClr>
          </a:sp3d>
        </p:spPr>
      </p:sp>
      <p:sp>
        <p:nvSpPr>
          <p:cNvPr id="14" name="Прямоугольник 13"/>
          <p:cNvSpPr/>
          <p:nvPr/>
        </p:nvSpPr>
        <p:spPr>
          <a:xfrm>
            <a:off x="577031" y="3858330"/>
            <a:ext cx="2371978" cy="101566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Arial"/>
              </a:rPr>
              <a:t>54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Arial"/>
              </a:rPr>
              <a:t>,</a:t>
            </a:r>
            <a:r>
              <a:rPr kumimoji="0" lang="ru-RU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Arial"/>
              </a:rPr>
              <a:t>17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Arial"/>
              </a:rPr>
              <a:t>%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1622" y="4873993"/>
            <a:ext cx="2142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Доля молодых исследователей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390416" y="1775802"/>
            <a:ext cx="2512878" cy="4366328"/>
          </a:xfrm>
          <a:prstGeom prst="roundRect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274251" y="1772264"/>
            <a:ext cx="2512878" cy="4366328"/>
          </a:xfrm>
          <a:prstGeom prst="roundRect">
            <a:avLst/>
          </a:prstGeom>
          <a:noFill/>
          <a:ln w="381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158086" y="1772264"/>
            <a:ext cx="2501409" cy="4366328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xmlns="" id="{B304368E-B90C-F54F-AE3D-537C3AE9360D}"/>
              </a:ext>
            </a:extLst>
          </p:cNvPr>
          <p:cNvSpPr/>
          <p:nvPr/>
        </p:nvSpPr>
        <p:spPr>
          <a:xfrm>
            <a:off x="3831823" y="2055288"/>
            <a:ext cx="1630064" cy="1630064"/>
          </a:xfrm>
          <a:prstGeom prst="ellipse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ysClr val="window" lastClr="FFFFFF"/>
            </a:contourClr>
          </a:sp3d>
        </p:spPr>
      </p:sp>
      <p:sp>
        <p:nvSpPr>
          <p:cNvPr id="20" name="Oval 31">
            <a:extLst>
              <a:ext uri="{FF2B5EF4-FFF2-40B4-BE49-F238E27FC236}">
                <a16:creationId xmlns:a16="http://schemas.microsoft.com/office/drawing/2014/main" xmlns="" id="{807C49BC-AE65-BE49-8738-BD6FCC2950EC}"/>
              </a:ext>
            </a:extLst>
          </p:cNvPr>
          <p:cNvSpPr/>
          <p:nvPr/>
        </p:nvSpPr>
        <p:spPr>
          <a:xfrm>
            <a:off x="6715658" y="2055288"/>
            <a:ext cx="1630064" cy="1630064"/>
          </a:xfrm>
          <a:prstGeom prst="ellipse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ysClr val="window" lastClr="FFFFFF"/>
            </a:contourClr>
          </a:sp3d>
        </p:spPr>
      </p:sp>
      <p:sp>
        <p:nvSpPr>
          <p:cNvPr id="21" name="Oval 32">
            <a:extLst>
              <a:ext uri="{FF2B5EF4-FFF2-40B4-BE49-F238E27FC236}">
                <a16:creationId xmlns:a16="http://schemas.microsoft.com/office/drawing/2014/main" xmlns="" id="{60FA62CF-B2C4-EC42-B55D-022800EF1213}"/>
              </a:ext>
            </a:extLst>
          </p:cNvPr>
          <p:cNvSpPr/>
          <p:nvPr/>
        </p:nvSpPr>
        <p:spPr>
          <a:xfrm>
            <a:off x="9593758" y="2055288"/>
            <a:ext cx="1630064" cy="1630064"/>
          </a:xfrm>
          <a:prstGeom prst="ellipse">
            <a:avLst/>
          </a:prstGeom>
          <a:blipFill rotWithShape="1">
            <a:blip r:embed="rId5" cstate="print"/>
            <a:srcRect/>
            <a:stretch>
              <a:fillRect l="-25000" r="-25000"/>
            </a:stretch>
          </a:blipFill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ysClr val="window" lastClr="FFFFFF"/>
            </a:contourClr>
          </a:sp3d>
        </p:spPr>
      </p:sp>
      <p:sp>
        <p:nvSpPr>
          <p:cNvPr id="22" name="Прямоугольник 21"/>
          <p:cNvSpPr/>
          <p:nvPr/>
        </p:nvSpPr>
        <p:spPr>
          <a:xfrm>
            <a:off x="3970227" y="3858330"/>
            <a:ext cx="1353256" cy="1015663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cs typeface="Arial"/>
              </a:rPr>
              <a:t>253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003399" y="4873993"/>
            <a:ext cx="1286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C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татьи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в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Q1-Q2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482690" y="487399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Заявки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/>
            </a:r>
            <a:b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на охрану РИД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414775" y="4873993"/>
            <a:ext cx="21547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Новых 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образовательных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программ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9926927" y="3858329"/>
            <a:ext cx="963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cs typeface="Arial"/>
              </a:rPr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872128" y="3860959"/>
            <a:ext cx="13532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cs typeface="Arial"/>
              </a:rPr>
              <a:t>124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3674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656</Words>
  <Application>Microsoft Office PowerPoint</Application>
  <DocSecurity>0</DocSecurity>
  <PresentationFormat>Произвольный</PresentationFormat>
  <Paragraphs>137</Paragraphs>
  <Slides>30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Фонд</dc:creator>
  <cp:lastModifiedBy>Admin</cp:lastModifiedBy>
  <cp:revision>27</cp:revision>
  <dcterms:created xsi:type="dcterms:W3CDTF">2024-07-22T09:01:56Z</dcterms:created>
  <dcterms:modified xsi:type="dcterms:W3CDTF">2024-08-21T12:57:26Z</dcterms:modified>
  <dc:identifier/>
  <dc:language/>
  <cp:version/>
</cp:coreProperties>
</file>